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Hammersmith One" panose="020B0604020202020204" charset="0"/>
      <p:regular r:id="rId21"/>
    </p:embeddedFont>
    <p:embeddedFont>
      <p:font typeface="Poppins Bold" panose="020B0604020202020204" charset="0"/>
      <p:regular r:id="rId22"/>
    </p:embeddedFont>
    <p:embeddedFont>
      <p:font typeface="Poppins Heavy" panose="020B0604020202020204" charset="0"/>
      <p:regular r:id="rId23"/>
    </p:embeddedFont>
    <p:embeddedFont>
      <p:font typeface="Clear Sans Bold" panose="020B0604020202020204" charset="0"/>
      <p:regular r:id="rId24"/>
    </p:embeddedFont>
    <p:embeddedFont>
      <p:font typeface="Clear Sans" panose="020B0604020202020204" charset="0"/>
      <p:regular r:id="rId25"/>
    </p:embeddedFont>
    <p:embeddedFont>
      <p:font typeface="Poppins" panose="020B0604020202020204" charset="0"/>
      <p:regular r:id="rId26"/>
    </p:embeddedFont>
    <p:embeddedFont>
      <p:font typeface="Calibri" panose="020F0502020204030204" pitchFamily="34" charset="0"/>
      <p:regular r:id="rId27"/>
      <p:bold r:id="rId28"/>
      <p:italic r:id="rId29"/>
      <p:boldItalic r:id="rId30"/>
    </p:embeddedFont>
    <p:embeddedFont>
      <p:font typeface="Clear Sans Medium" panose="020B0604020202020204" charset="0"/>
      <p:regular r:id="rId31"/>
    </p:embeddedFont>
    <p:embeddedFont>
      <p:font typeface="Atkinson Hyperlegible"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40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6.svg"/><Relationship Id="rId7" Type="http://schemas.openxmlformats.org/officeDocument/2006/relationships/image" Target="../media/image58.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60.sv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2.svg"/><Relationship Id="rId4" Type="http://schemas.openxmlformats.org/officeDocument/2006/relationships/image" Target="../media/image31.png"/><Relationship Id="rId9"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svg"/><Relationship Id="rId7"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6.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6.svg"/><Relationship Id="rId7" Type="http://schemas.openxmlformats.org/officeDocument/2006/relationships/image" Target="../media/image6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71.svg"/><Relationship Id="rId5" Type="http://schemas.openxmlformats.org/officeDocument/2006/relationships/image" Target="../media/image58.svg"/><Relationship Id="rId10" Type="http://schemas.openxmlformats.org/officeDocument/2006/relationships/image" Target="../media/image44.png"/><Relationship Id="rId4" Type="http://schemas.openxmlformats.org/officeDocument/2006/relationships/image" Target="../media/image35.png"/><Relationship Id="rId9" Type="http://schemas.openxmlformats.org/officeDocument/2006/relationships/image" Target="../media/image56.sv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73.svg"/><Relationship Id="rId7" Type="http://schemas.openxmlformats.org/officeDocument/2006/relationships/image" Target="../media/image77.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81.svg"/><Relationship Id="rId5" Type="http://schemas.openxmlformats.org/officeDocument/2006/relationships/image" Target="../media/image75.sv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79.svg"/></Relationships>
</file>

<file path=ppt/slides/_rels/slide1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46.png"/><Relationship Id="rId4" Type="http://schemas.openxmlformats.org/officeDocument/2006/relationships/image" Target="../media/image73.svg"/></Relationships>
</file>

<file path=ppt/slides/_rels/slide19.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4.svg"/><Relationship Id="rId7" Type="http://schemas.openxmlformats.org/officeDocument/2006/relationships/image" Target="../media/image53.png"/><Relationship Id="rId12" Type="http://schemas.openxmlformats.org/officeDocument/2006/relationships/image" Target="../media/image9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6.svg"/><Relationship Id="rId11" Type="http://schemas.openxmlformats.org/officeDocument/2006/relationships/image" Target="../media/image55.png"/><Relationship Id="rId5" Type="http://schemas.openxmlformats.org/officeDocument/2006/relationships/image" Target="../media/image52.png"/><Relationship Id="rId10" Type="http://schemas.openxmlformats.org/officeDocument/2006/relationships/image" Target="../media/image90.svg"/><Relationship Id="rId4" Type="http://schemas.openxmlformats.org/officeDocument/2006/relationships/hyperlink" Target="http://localhost:3000" TargetMode="External"/><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svg"/><Relationship Id="rId18" Type="http://schemas.openxmlformats.org/officeDocument/2006/relationships/image" Target="../media/image18.png"/><Relationship Id="rId3" Type="http://schemas.openxmlformats.org/officeDocument/2006/relationships/image" Target="../media/image16.svg"/><Relationship Id="rId21" Type="http://schemas.openxmlformats.org/officeDocument/2006/relationships/image" Target="../media/image20.png"/><Relationship Id="rId7" Type="http://schemas.openxmlformats.org/officeDocument/2006/relationships/image" Target="../media/image20.svg"/><Relationship Id="rId12" Type="http://schemas.openxmlformats.org/officeDocument/2006/relationships/image" Target="../media/image15.png"/><Relationship Id="rId17" Type="http://schemas.openxmlformats.org/officeDocument/2006/relationships/image" Target="../media/image30.svg"/><Relationship Id="rId2" Type="http://schemas.openxmlformats.org/officeDocument/2006/relationships/image" Target="../media/image10.png"/><Relationship Id="rId16" Type="http://schemas.openxmlformats.org/officeDocument/2006/relationships/image" Target="../media/image17.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14.png"/><Relationship Id="rId19" Type="http://schemas.openxmlformats.org/officeDocument/2006/relationships/image" Target="../media/image32.svg"/><Relationship Id="rId4" Type="http://schemas.openxmlformats.org/officeDocument/2006/relationships/image" Target="../media/image11.png"/><Relationship Id="rId9" Type="http://schemas.openxmlformats.org/officeDocument/2006/relationships/image" Target="../media/image22.sv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38.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40.sv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sv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6.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6.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5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8.svg"/><Relationship Id="rId5" Type="http://schemas.openxmlformats.org/officeDocument/2006/relationships/image" Target="../media/image48.svg"/><Relationship Id="rId10"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930781" y="1962901"/>
            <a:ext cx="12724315" cy="6361198"/>
            <a:chOff x="0" y="0"/>
            <a:chExt cx="16965753" cy="8481598"/>
          </a:xfrm>
        </p:grpSpPr>
        <p:sp>
          <p:nvSpPr>
            <p:cNvPr id="3" name="Freeform 3"/>
            <p:cNvSpPr/>
            <p:nvPr/>
          </p:nvSpPr>
          <p:spPr>
            <a:xfrm rot="-5400000">
              <a:off x="8480553" y="-3602"/>
              <a:ext cx="8481598" cy="8488802"/>
            </a:xfrm>
            <a:custGeom>
              <a:avLst/>
              <a:gdLst/>
              <a:ahLst/>
              <a:cxnLst/>
              <a:rect l="l" t="t" r="r" b="b"/>
              <a:pathLst>
                <a:path w="8481598" h="8488802">
                  <a:moveTo>
                    <a:pt x="0" y="0"/>
                  </a:moveTo>
                  <a:lnTo>
                    <a:pt x="8481598" y="0"/>
                  </a:lnTo>
                  <a:lnTo>
                    <a:pt x="8481598" y="8488802"/>
                  </a:lnTo>
                  <a:lnTo>
                    <a:pt x="0" y="8488802"/>
                  </a:lnTo>
                  <a:lnTo>
                    <a:pt x="0" y="0"/>
                  </a:lnTo>
                  <a:close/>
                </a:path>
              </a:pathLst>
            </a:custGeom>
            <a:blipFill>
              <a:blip r:embed="rId2">
                <a:extLst>
                  <a:ext uri="{96DAC541-7B7A-43D3-8B79-37D633B846F1}">
                    <asvg:svgBlip xmlns:asvg="http://schemas.microsoft.com/office/drawing/2016/SVG/main" xmlns="" r:embed="rId3"/>
                  </a:ext>
                </a:extLst>
              </a:blip>
              <a:stretch>
                <a:fillRect l="-50" r="-34"/>
              </a:stretch>
            </a:blipFill>
          </p:spPr>
        </p:sp>
        <p:sp>
          <p:nvSpPr>
            <p:cNvPr id="4" name="Freeform 4"/>
            <p:cNvSpPr/>
            <p:nvPr/>
          </p:nvSpPr>
          <p:spPr>
            <a:xfrm rot="-5400000">
              <a:off x="3602" y="-3602"/>
              <a:ext cx="8481598" cy="8488802"/>
            </a:xfrm>
            <a:custGeom>
              <a:avLst/>
              <a:gdLst/>
              <a:ahLst/>
              <a:cxnLst/>
              <a:rect l="l" t="t" r="r" b="b"/>
              <a:pathLst>
                <a:path w="8481598" h="8488802">
                  <a:moveTo>
                    <a:pt x="0" y="0"/>
                  </a:moveTo>
                  <a:lnTo>
                    <a:pt x="8481598" y="0"/>
                  </a:lnTo>
                  <a:lnTo>
                    <a:pt x="8481598" y="8488802"/>
                  </a:lnTo>
                  <a:lnTo>
                    <a:pt x="0" y="8488802"/>
                  </a:lnTo>
                  <a:lnTo>
                    <a:pt x="0" y="0"/>
                  </a:lnTo>
                  <a:close/>
                </a:path>
              </a:pathLst>
            </a:custGeom>
            <a:blipFill>
              <a:blip r:embed="rId2">
                <a:extLst>
                  <a:ext uri="{96DAC541-7B7A-43D3-8B79-37D633B846F1}">
                    <asvg:svgBlip xmlns:asvg="http://schemas.microsoft.com/office/drawing/2016/SVG/main" xmlns="" r:embed="rId3"/>
                  </a:ext>
                </a:extLst>
              </a:blip>
              <a:stretch>
                <a:fillRect l="-50" r="-34"/>
              </a:stretch>
            </a:blipFill>
          </p:spPr>
        </p:sp>
      </p:grpSp>
      <p:sp>
        <p:nvSpPr>
          <p:cNvPr id="5" name="Freeform 5"/>
          <p:cNvSpPr/>
          <p:nvPr/>
        </p:nvSpPr>
        <p:spPr>
          <a:xfrm>
            <a:off x="10591217" y="1287449"/>
            <a:ext cx="12800170" cy="7712102"/>
          </a:xfrm>
          <a:custGeom>
            <a:avLst/>
            <a:gdLst/>
            <a:ahLst/>
            <a:cxnLst/>
            <a:rect l="l" t="t" r="r" b="b"/>
            <a:pathLst>
              <a:path w="12800170" h="7712102">
                <a:moveTo>
                  <a:pt x="0" y="0"/>
                </a:moveTo>
                <a:lnTo>
                  <a:pt x="12800169" y="0"/>
                </a:lnTo>
                <a:lnTo>
                  <a:pt x="12800169" y="7712102"/>
                </a:lnTo>
                <a:lnTo>
                  <a:pt x="0" y="7712102"/>
                </a:lnTo>
                <a:lnTo>
                  <a:pt x="0" y="0"/>
                </a:lnTo>
                <a:close/>
              </a:path>
            </a:pathLst>
          </a:custGeom>
          <a:blipFill>
            <a:blip r:embed="rId4"/>
            <a:stretch>
              <a:fillRect/>
            </a:stretch>
          </a:blipFill>
        </p:spPr>
      </p:sp>
      <p:grpSp>
        <p:nvGrpSpPr>
          <p:cNvPr id="6" name="Group 6"/>
          <p:cNvGrpSpPr/>
          <p:nvPr/>
        </p:nvGrpSpPr>
        <p:grpSpPr>
          <a:xfrm>
            <a:off x="1042306" y="1028700"/>
            <a:ext cx="3909677" cy="689712"/>
            <a:chOff x="0" y="0"/>
            <a:chExt cx="5212903" cy="919616"/>
          </a:xfrm>
        </p:grpSpPr>
        <p:sp>
          <p:nvSpPr>
            <p:cNvPr id="7" name="TextBox 7"/>
            <p:cNvSpPr txBox="1"/>
            <p:nvPr/>
          </p:nvSpPr>
          <p:spPr>
            <a:xfrm>
              <a:off x="1435133" y="109527"/>
              <a:ext cx="3777770" cy="666802"/>
            </a:xfrm>
            <a:prstGeom prst="rect">
              <a:avLst/>
            </a:prstGeom>
          </p:spPr>
          <p:txBody>
            <a:bodyPr lIns="0" tIns="0" rIns="0" bIns="0" rtlCol="0" anchor="t">
              <a:spAutoFit/>
            </a:bodyPr>
            <a:lstStyle/>
            <a:p>
              <a:pPr algn="l">
                <a:lnSpc>
                  <a:spcPts val="4201"/>
                </a:lnSpc>
              </a:pPr>
              <a:r>
                <a:rPr lang="en-US" sz="3001">
                  <a:solidFill>
                    <a:srgbClr val="000000"/>
                  </a:solidFill>
                  <a:latin typeface="Hammersmith One"/>
                  <a:ea typeface="Hammersmith One"/>
                  <a:cs typeface="Hammersmith One"/>
                  <a:sym typeface="Hammersmith One"/>
                </a:rPr>
                <a:t>Dance School</a:t>
              </a:r>
            </a:p>
          </p:txBody>
        </p:sp>
        <p:sp>
          <p:nvSpPr>
            <p:cNvPr id="8" name="Freeform 8"/>
            <p:cNvSpPr/>
            <p:nvPr/>
          </p:nvSpPr>
          <p:spPr>
            <a:xfrm rot="5400000">
              <a:off x="8515" y="-8515"/>
              <a:ext cx="919616" cy="936646"/>
            </a:xfrm>
            <a:custGeom>
              <a:avLst/>
              <a:gdLst/>
              <a:ahLst/>
              <a:cxnLst/>
              <a:rect l="l" t="t" r="r" b="b"/>
              <a:pathLst>
                <a:path w="919616" h="936646">
                  <a:moveTo>
                    <a:pt x="0" y="0"/>
                  </a:moveTo>
                  <a:lnTo>
                    <a:pt x="919616" y="0"/>
                  </a:lnTo>
                  <a:lnTo>
                    <a:pt x="919616" y="936646"/>
                  </a:lnTo>
                  <a:lnTo>
                    <a:pt x="0" y="93664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grpSp>
        <p:nvGrpSpPr>
          <p:cNvPr id="9" name="Group 9"/>
          <p:cNvGrpSpPr/>
          <p:nvPr/>
        </p:nvGrpSpPr>
        <p:grpSpPr>
          <a:xfrm>
            <a:off x="1042306" y="2292624"/>
            <a:ext cx="9702676" cy="5701753"/>
            <a:chOff x="0" y="0"/>
            <a:chExt cx="12936901" cy="7602337"/>
          </a:xfrm>
        </p:grpSpPr>
        <p:sp>
          <p:nvSpPr>
            <p:cNvPr id="10" name="TextBox 10"/>
            <p:cNvSpPr txBox="1"/>
            <p:nvPr/>
          </p:nvSpPr>
          <p:spPr>
            <a:xfrm>
              <a:off x="0" y="133350"/>
              <a:ext cx="12936901" cy="6386830"/>
            </a:xfrm>
            <a:prstGeom prst="rect">
              <a:avLst/>
            </a:prstGeom>
          </p:spPr>
          <p:txBody>
            <a:bodyPr lIns="0" tIns="0" rIns="0" bIns="0" rtlCol="0" anchor="t">
              <a:spAutoFit/>
            </a:bodyPr>
            <a:lstStyle/>
            <a:p>
              <a:pPr marL="0" lvl="0" indent="0" algn="l">
                <a:lnSpc>
                  <a:spcPts val="12419"/>
                </a:lnSpc>
                <a:spcBef>
                  <a:spcPct val="0"/>
                </a:spcBef>
              </a:pPr>
              <a:r>
                <a:rPr lang="en-US" sz="11499" spc="-114">
                  <a:solidFill>
                    <a:srgbClr val="000000"/>
                  </a:solidFill>
                  <a:latin typeface="Hammersmith One"/>
                  <a:ea typeface="Hammersmith One"/>
                  <a:cs typeface="Hammersmith One"/>
                  <a:sym typeface="Hammersmith One"/>
                </a:rPr>
                <a:t>Web Application Presentation</a:t>
              </a:r>
            </a:p>
          </p:txBody>
        </p:sp>
        <p:sp>
          <p:nvSpPr>
            <p:cNvPr id="11" name="Freeform 11"/>
            <p:cNvSpPr/>
            <p:nvPr/>
          </p:nvSpPr>
          <p:spPr>
            <a:xfrm>
              <a:off x="0" y="6923039"/>
              <a:ext cx="9191696" cy="679299"/>
            </a:xfrm>
            <a:custGeom>
              <a:avLst/>
              <a:gdLst/>
              <a:ahLst/>
              <a:cxnLst/>
              <a:rect l="l" t="t" r="r" b="b"/>
              <a:pathLst>
                <a:path w="9191696" h="679299">
                  <a:moveTo>
                    <a:pt x="0" y="0"/>
                  </a:moveTo>
                  <a:lnTo>
                    <a:pt x="9191696" y="0"/>
                  </a:lnTo>
                  <a:lnTo>
                    <a:pt x="9191696" y="679298"/>
                  </a:lnTo>
                  <a:lnTo>
                    <a:pt x="0" y="679298"/>
                  </a:lnTo>
                  <a:lnTo>
                    <a:pt x="0" y="0"/>
                  </a:lnTo>
                  <a:close/>
                </a:path>
              </a:pathLst>
            </a:custGeom>
            <a:blipFill>
              <a:blip r:embed="rId7">
                <a:extLst>
                  <a:ext uri="{96DAC541-7B7A-43D3-8B79-37D633B846F1}">
                    <asvg:svgBlip xmlns:asvg="http://schemas.microsoft.com/office/drawing/2016/SVG/main" xmlns="" r:embed="rId8"/>
                  </a:ext>
                </a:extLst>
              </a:blip>
              <a:stretch>
                <a:fillRect l="-171" t="-308623" r="-7088" b="-1042730"/>
              </a:stretch>
            </a:blipFill>
          </p:spPr>
        </p:sp>
      </p:grpSp>
      <p:sp>
        <p:nvSpPr>
          <p:cNvPr id="12" name="Freeform 12"/>
          <p:cNvSpPr/>
          <p:nvPr/>
        </p:nvSpPr>
        <p:spPr>
          <a:xfrm>
            <a:off x="12112339" y="1575964"/>
            <a:ext cx="8325702" cy="6519873"/>
          </a:xfrm>
          <a:custGeom>
            <a:avLst/>
            <a:gdLst/>
            <a:ahLst/>
            <a:cxnLst/>
            <a:rect l="l" t="t" r="r" b="b"/>
            <a:pathLst>
              <a:path w="8325702" h="6519873">
                <a:moveTo>
                  <a:pt x="0" y="0"/>
                </a:moveTo>
                <a:lnTo>
                  <a:pt x="8325702" y="0"/>
                </a:lnTo>
                <a:lnTo>
                  <a:pt x="8325702" y="6519873"/>
                </a:lnTo>
                <a:lnTo>
                  <a:pt x="0" y="6519873"/>
                </a:lnTo>
                <a:lnTo>
                  <a:pt x="0" y="0"/>
                </a:lnTo>
                <a:close/>
              </a:path>
            </a:pathLst>
          </a:custGeom>
          <a:blipFill>
            <a:blip r:embed="rId9"/>
            <a:stretch>
              <a:fillRect l="-17465"/>
            </a:stretch>
          </a:blipFill>
        </p:spPr>
      </p:sp>
      <p:sp>
        <p:nvSpPr>
          <p:cNvPr id="13" name="TextBox 13"/>
          <p:cNvSpPr txBox="1"/>
          <p:nvPr/>
        </p:nvSpPr>
        <p:spPr>
          <a:xfrm>
            <a:off x="1028700" y="8456560"/>
            <a:ext cx="4479896" cy="542991"/>
          </a:xfrm>
          <a:prstGeom prst="rect">
            <a:avLst/>
          </a:prstGeom>
        </p:spPr>
        <p:txBody>
          <a:bodyPr lIns="0" tIns="0" rIns="0" bIns="0" rtlCol="0" anchor="t">
            <a:spAutoFit/>
          </a:bodyPr>
          <a:lstStyle/>
          <a:p>
            <a:pPr algn="l">
              <a:lnSpc>
                <a:spcPts val="4200"/>
              </a:lnSpc>
              <a:spcBef>
                <a:spcPct val="0"/>
              </a:spcBef>
            </a:pPr>
            <a:r>
              <a:rPr lang="en-US" sz="3500" b="1">
                <a:solidFill>
                  <a:srgbClr val="000000"/>
                </a:solidFill>
                <a:latin typeface="Clear Sans Medium"/>
                <a:ea typeface="Clear Sans Medium"/>
                <a:cs typeface="Clear Sans Medium"/>
                <a:sym typeface="Clear Sans Medium"/>
              </a:rPr>
              <a:t>April 7,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705625" y="1462043"/>
            <a:ext cx="14728050" cy="7362915"/>
            <a:chOff x="0" y="0"/>
            <a:chExt cx="19637400" cy="9817220"/>
          </a:xfrm>
        </p:grpSpPr>
        <p:sp>
          <p:nvSpPr>
            <p:cNvPr id="3" name="Freeform 3"/>
            <p:cNvSpPr/>
            <p:nvPr/>
          </p:nvSpPr>
          <p:spPr>
            <a:xfrm rot="-5400000">
              <a:off x="9816011" y="-4169"/>
              <a:ext cx="9817220" cy="9825559"/>
            </a:xfrm>
            <a:custGeom>
              <a:avLst/>
              <a:gdLst/>
              <a:ahLst/>
              <a:cxnLst/>
              <a:rect l="l" t="t" r="r" b="b"/>
              <a:pathLst>
                <a:path w="9817220" h="9825559">
                  <a:moveTo>
                    <a:pt x="0" y="0"/>
                  </a:moveTo>
                  <a:lnTo>
                    <a:pt x="9817219" y="0"/>
                  </a:lnTo>
                  <a:lnTo>
                    <a:pt x="9817219" y="9825558"/>
                  </a:lnTo>
                  <a:lnTo>
                    <a:pt x="0" y="9825558"/>
                  </a:lnTo>
                  <a:lnTo>
                    <a:pt x="0" y="0"/>
                  </a:lnTo>
                  <a:close/>
                </a:path>
              </a:pathLst>
            </a:custGeom>
            <a:blipFill>
              <a:blip r:embed="rId2">
                <a:extLst>
                  <a:ext uri="{96DAC541-7B7A-43D3-8B79-37D633B846F1}">
                    <asvg:svgBlip xmlns:asvg="http://schemas.microsoft.com/office/drawing/2016/SVG/main" xmlns="" r:embed="rId3"/>
                  </a:ext>
                </a:extLst>
              </a:blip>
              <a:stretch>
                <a:fillRect l="-50" r="-34"/>
              </a:stretch>
            </a:blipFill>
          </p:spPr>
        </p:sp>
        <p:sp>
          <p:nvSpPr>
            <p:cNvPr id="4" name="Freeform 4"/>
            <p:cNvSpPr/>
            <p:nvPr/>
          </p:nvSpPr>
          <p:spPr>
            <a:xfrm rot="-5400000">
              <a:off x="4169" y="-4169"/>
              <a:ext cx="9817220" cy="9825559"/>
            </a:xfrm>
            <a:custGeom>
              <a:avLst/>
              <a:gdLst/>
              <a:ahLst/>
              <a:cxnLst/>
              <a:rect l="l" t="t" r="r" b="b"/>
              <a:pathLst>
                <a:path w="9817220" h="9825559">
                  <a:moveTo>
                    <a:pt x="0" y="0"/>
                  </a:moveTo>
                  <a:lnTo>
                    <a:pt x="9817220" y="0"/>
                  </a:lnTo>
                  <a:lnTo>
                    <a:pt x="9817220" y="9825558"/>
                  </a:lnTo>
                  <a:lnTo>
                    <a:pt x="0" y="9825558"/>
                  </a:lnTo>
                  <a:lnTo>
                    <a:pt x="0" y="0"/>
                  </a:lnTo>
                  <a:close/>
                </a:path>
              </a:pathLst>
            </a:custGeom>
            <a:blipFill>
              <a:blip r:embed="rId4">
                <a:extLst>
                  <a:ext uri="{96DAC541-7B7A-43D3-8B79-37D633B846F1}">
                    <asvg:svgBlip xmlns:asvg="http://schemas.microsoft.com/office/drawing/2016/SVG/main" xmlns="" r:embed="rId5"/>
                  </a:ext>
                </a:extLst>
              </a:blip>
              <a:stretch>
                <a:fillRect l="-50" r="-34"/>
              </a:stretch>
            </a:blipFill>
          </p:spPr>
        </p:sp>
      </p:grpSp>
      <p:grpSp>
        <p:nvGrpSpPr>
          <p:cNvPr id="5" name="Group 5"/>
          <p:cNvGrpSpPr>
            <a:grpSpLocks noChangeAspect="1"/>
          </p:cNvGrpSpPr>
          <p:nvPr/>
        </p:nvGrpSpPr>
        <p:grpSpPr>
          <a:xfrm>
            <a:off x="8821139" y="1152979"/>
            <a:ext cx="10760955" cy="7981042"/>
            <a:chOff x="0" y="0"/>
            <a:chExt cx="13716000" cy="10172700"/>
          </a:xfrm>
        </p:grpSpPr>
        <p:sp>
          <p:nvSpPr>
            <p:cNvPr id="6" name="Freeform 6"/>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6"/>
              <a:stretch>
                <a:fillRect t="-393" b="-393"/>
              </a:stretch>
            </a:blipFill>
          </p:spPr>
        </p:sp>
        <p:sp>
          <p:nvSpPr>
            <p:cNvPr id="7" name="Freeform 7"/>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7"/>
              <a:stretch>
                <a:fillRect t="-442" b="-442"/>
              </a:stretch>
            </a:blipFill>
          </p:spPr>
        </p:sp>
      </p:grpSp>
      <p:sp>
        <p:nvSpPr>
          <p:cNvPr id="8" name="TextBox 8"/>
          <p:cNvSpPr txBox="1"/>
          <p:nvPr/>
        </p:nvSpPr>
        <p:spPr>
          <a:xfrm>
            <a:off x="1221627" y="1627417"/>
            <a:ext cx="6891482" cy="1248477"/>
          </a:xfrm>
          <a:prstGeom prst="rect">
            <a:avLst/>
          </a:prstGeom>
        </p:spPr>
        <p:txBody>
          <a:bodyPr lIns="0" tIns="0" rIns="0" bIns="0" rtlCol="0" anchor="t">
            <a:spAutoFit/>
          </a:bodyPr>
          <a:lstStyle/>
          <a:p>
            <a:pPr marL="0" lvl="0" indent="0" algn="l">
              <a:lnSpc>
                <a:spcPts val="9130"/>
              </a:lnSpc>
              <a:spcBef>
                <a:spcPct val="0"/>
              </a:spcBef>
            </a:pPr>
            <a:r>
              <a:rPr lang="en-US" sz="8300" b="1">
                <a:solidFill>
                  <a:srgbClr val="000000"/>
                </a:solidFill>
                <a:latin typeface="Poppins Bold"/>
                <a:ea typeface="Poppins Bold"/>
                <a:cs typeface="Poppins Bold"/>
                <a:sym typeface="Poppins Bold"/>
              </a:rPr>
              <a:t>Visual</a:t>
            </a:r>
          </a:p>
        </p:txBody>
      </p:sp>
      <p:grpSp>
        <p:nvGrpSpPr>
          <p:cNvPr id="9" name="Group 9"/>
          <p:cNvGrpSpPr/>
          <p:nvPr/>
        </p:nvGrpSpPr>
        <p:grpSpPr>
          <a:xfrm>
            <a:off x="1221627" y="3640898"/>
            <a:ext cx="6891482" cy="1100469"/>
            <a:chOff x="0" y="0"/>
            <a:chExt cx="9188642" cy="1467291"/>
          </a:xfrm>
        </p:grpSpPr>
        <p:sp>
          <p:nvSpPr>
            <p:cNvPr id="10" name="TextBox 10"/>
            <p:cNvSpPr txBox="1"/>
            <p:nvPr/>
          </p:nvSpPr>
          <p:spPr>
            <a:xfrm>
              <a:off x="0" y="-28575"/>
              <a:ext cx="9188642" cy="731308"/>
            </a:xfrm>
            <a:prstGeom prst="rect">
              <a:avLst/>
            </a:prstGeom>
          </p:spPr>
          <p:txBody>
            <a:bodyPr lIns="0" tIns="0" rIns="0" bIns="0" rtlCol="0" anchor="t">
              <a:spAutoFit/>
            </a:bodyPr>
            <a:lstStyle/>
            <a:p>
              <a:pPr algn="l">
                <a:lnSpc>
                  <a:spcPts val="4550"/>
                </a:lnSpc>
              </a:pPr>
              <a:endParaRPr/>
            </a:p>
          </p:txBody>
        </p:sp>
        <p:sp>
          <p:nvSpPr>
            <p:cNvPr id="11" name="TextBox 11"/>
            <p:cNvSpPr txBox="1"/>
            <p:nvPr/>
          </p:nvSpPr>
          <p:spPr>
            <a:xfrm>
              <a:off x="0" y="982910"/>
              <a:ext cx="9188642" cy="484382"/>
            </a:xfrm>
            <a:prstGeom prst="rect">
              <a:avLst/>
            </a:prstGeom>
          </p:spPr>
          <p:txBody>
            <a:bodyPr lIns="0" tIns="0" rIns="0" bIns="0" rtlCol="0" anchor="t">
              <a:spAutoFit/>
            </a:bodyPr>
            <a:lstStyle/>
            <a:p>
              <a:pPr algn="l">
                <a:lnSpc>
                  <a:spcPts val="3079"/>
                </a:lnSpc>
              </a:pPr>
              <a:endParaRPr/>
            </a:p>
          </p:txBody>
        </p:sp>
      </p:grpSp>
      <p:sp>
        <p:nvSpPr>
          <p:cNvPr id="12" name="TextBox 12"/>
          <p:cNvSpPr txBox="1"/>
          <p:nvPr/>
        </p:nvSpPr>
        <p:spPr>
          <a:xfrm>
            <a:off x="1341309" y="2875894"/>
            <a:ext cx="6891482" cy="904842"/>
          </a:xfrm>
          <a:prstGeom prst="rect">
            <a:avLst/>
          </a:prstGeom>
        </p:spPr>
        <p:txBody>
          <a:bodyPr lIns="0" tIns="0" rIns="0" bIns="0" rtlCol="0" anchor="t">
            <a:spAutoFit/>
          </a:bodyPr>
          <a:lstStyle/>
          <a:p>
            <a:pPr marL="0" lvl="0" indent="0" algn="l">
              <a:lnSpc>
                <a:spcPts val="6599"/>
              </a:lnSpc>
              <a:spcBef>
                <a:spcPct val="0"/>
              </a:spcBef>
            </a:pPr>
            <a:r>
              <a:rPr lang="en-US" sz="5999">
                <a:solidFill>
                  <a:srgbClr val="000000"/>
                </a:solidFill>
                <a:latin typeface="Poppins"/>
                <a:ea typeface="Poppins"/>
                <a:cs typeface="Poppins"/>
                <a:sym typeface="Poppins"/>
              </a:rPr>
              <a:t>Representation</a:t>
            </a:r>
          </a:p>
        </p:txBody>
      </p:sp>
      <p:sp>
        <p:nvSpPr>
          <p:cNvPr id="13" name="TextBox 13"/>
          <p:cNvSpPr txBox="1"/>
          <p:nvPr/>
        </p:nvSpPr>
        <p:spPr>
          <a:xfrm>
            <a:off x="1221627" y="4534032"/>
            <a:ext cx="6891482" cy="2702318"/>
          </a:xfrm>
          <a:prstGeom prst="rect">
            <a:avLst/>
          </a:prstGeom>
        </p:spPr>
        <p:txBody>
          <a:bodyPr lIns="0" tIns="0" rIns="0" bIns="0" rtlCol="0" anchor="t">
            <a:spAutoFit/>
          </a:bodyPr>
          <a:lstStyle/>
          <a:p>
            <a:pPr marL="772913" lvl="1" indent="-386457" algn="l">
              <a:lnSpc>
                <a:spcPts val="5369"/>
              </a:lnSpc>
              <a:buFont typeface="Arial"/>
              <a:buChar char="•"/>
            </a:pPr>
            <a:r>
              <a:rPr lang="en-US" sz="3579">
                <a:solidFill>
                  <a:srgbClr val="000000"/>
                </a:solidFill>
                <a:latin typeface="Poppins"/>
                <a:ea typeface="Poppins"/>
                <a:cs typeface="Poppins"/>
                <a:sym typeface="Poppins"/>
              </a:rPr>
              <a:t>Real-time booking</a:t>
            </a:r>
          </a:p>
          <a:p>
            <a:pPr marL="772913" lvl="1" indent="-386457" algn="l">
              <a:lnSpc>
                <a:spcPts val="5369"/>
              </a:lnSpc>
              <a:buFont typeface="Arial"/>
              <a:buChar char="•"/>
            </a:pPr>
            <a:r>
              <a:rPr lang="en-US" sz="3579">
                <a:solidFill>
                  <a:srgbClr val="000000"/>
                </a:solidFill>
                <a:latin typeface="Poppins"/>
                <a:ea typeface="Poppins"/>
                <a:cs typeface="Poppins"/>
                <a:sym typeface="Poppins"/>
              </a:rPr>
              <a:t>Simplifies booking process</a:t>
            </a:r>
          </a:p>
          <a:p>
            <a:pPr marL="772913" lvl="1" indent="-386457" algn="l">
              <a:lnSpc>
                <a:spcPts val="5369"/>
              </a:lnSpc>
              <a:buFont typeface="Arial"/>
              <a:buChar char="•"/>
            </a:pPr>
            <a:r>
              <a:rPr lang="en-US" sz="3579">
                <a:solidFill>
                  <a:srgbClr val="000000"/>
                </a:solidFill>
                <a:latin typeface="Poppins"/>
                <a:ea typeface="Poppins"/>
                <a:cs typeface="Poppins"/>
                <a:sym typeface="Poppins"/>
              </a:rPr>
              <a:t>Reduces admin workload </a:t>
            </a:r>
          </a:p>
          <a:p>
            <a:pPr marL="772913" lvl="1" indent="-386457" algn="l">
              <a:lnSpc>
                <a:spcPts val="5369"/>
              </a:lnSpc>
              <a:buFont typeface="Arial"/>
              <a:buChar char="•"/>
            </a:pPr>
            <a:r>
              <a:rPr lang="en-US" sz="3579">
                <a:solidFill>
                  <a:srgbClr val="000000"/>
                </a:solidFill>
                <a:latin typeface="Poppins"/>
                <a:ea typeface="Poppins"/>
                <a:cs typeface="Poppins"/>
                <a:sym typeface="Poppins"/>
              </a:rPr>
              <a:t>Clear and intuitive</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500353"/>
            <a:ext cx="18288000" cy="0"/>
          </a:xfrm>
          <a:prstGeom prst="line">
            <a:avLst/>
          </a:prstGeom>
          <a:ln w="200025" cap="flat">
            <a:solidFill>
              <a:srgbClr val="FAB227"/>
            </a:solidFill>
            <a:prstDash val="sysDash"/>
            <a:headEnd type="none" w="sm" len="sm"/>
            <a:tailEnd type="none" w="sm" len="sm"/>
          </a:ln>
        </p:spPr>
      </p:sp>
      <p:grpSp>
        <p:nvGrpSpPr>
          <p:cNvPr id="3" name="Group 3"/>
          <p:cNvGrpSpPr/>
          <p:nvPr/>
        </p:nvGrpSpPr>
        <p:grpSpPr>
          <a:xfrm>
            <a:off x="1167091" y="4957303"/>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6" name="Group 6"/>
          <p:cNvGrpSpPr/>
          <p:nvPr/>
        </p:nvGrpSpPr>
        <p:grpSpPr>
          <a:xfrm>
            <a:off x="5467774" y="4957303"/>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9" name="Group 9"/>
          <p:cNvGrpSpPr/>
          <p:nvPr/>
        </p:nvGrpSpPr>
        <p:grpSpPr>
          <a:xfrm>
            <a:off x="9764106" y="4957303"/>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12" name="Freeform 12"/>
          <p:cNvSpPr/>
          <p:nvPr/>
        </p:nvSpPr>
        <p:spPr>
          <a:xfrm rot="-10042134">
            <a:off x="10459864" y="-1176045"/>
            <a:ext cx="8490985" cy="4091111"/>
          </a:xfrm>
          <a:custGeom>
            <a:avLst/>
            <a:gdLst/>
            <a:ahLst/>
            <a:cxnLst/>
            <a:rect l="l" t="t" r="r" b="b"/>
            <a:pathLst>
              <a:path w="8490985" h="4091111">
                <a:moveTo>
                  <a:pt x="0" y="0"/>
                </a:moveTo>
                <a:lnTo>
                  <a:pt x="8490985" y="0"/>
                </a:lnTo>
                <a:lnTo>
                  <a:pt x="8490985" y="4091111"/>
                </a:lnTo>
                <a:lnTo>
                  <a:pt x="0" y="409111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3" name="Group 13"/>
          <p:cNvGrpSpPr/>
          <p:nvPr/>
        </p:nvGrpSpPr>
        <p:grpSpPr>
          <a:xfrm>
            <a:off x="14059881" y="4957303"/>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16" name="Freeform 16"/>
          <p:cNvSpPr/>
          <p:nvPr/>
        </p:nvSpPr>
        <p:spPr>
          <a:xfrm>
            <a:off x="5838258" y="5371458"/>
            <a:ext cx="2345132" cy="2397440"/>
          </a:xfrm>
          <a:custGeom>
            <a:avLst/>
            <a:gdLst/>
            <a:ahLst/>
            <a:cxnLst/>
            <a:rect l="l" t="t" r="r" b="b"/>
            <a:pathLst>
              <a:path w="2345132" h="2397440">
                <a:moveTo>
                  <a:pt x="0" y="0"/>
                </a:moveTo>
                <a:lnTo>
                  <a:pt x="2345132" y="0"/>
                </a:lnTo>
                <a:lnTo>
                  <a:pt x="2345132" y="2397439"/>
                </a:lnTo>
                <a:lnTo>
                  <a:pt x="0" y="239743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a:off x="14034135" y="5497077"/>
            <a:ext cx="3225165" cy="2146200"/>
          </a:xfrm>
          <a:custGeom>
            <a:avLst/>
            <a:gdLst/>
            <a:ahLst/>
            <a:cxnLst/>
            <a:rect l="l" t="t" r="r" b="b"/>
            <a:pathLst>
              <a:path w="3225165" h="2146200">
                <a:moveTo>
                  <a:pt x="0" y="0"/>
                </a:moveTo>
                <a:lnTo>
                  <a:pt x="3225165" y="0"/>
                </a:lnTo>
                <a:lnTo>
                  <a:pt x="3225165" y="2146201"/>
                </a:lnTo>
                <a:lnTo>
                  <a:pt x="0" y="21462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Freeform 18"/>
          <p:cNvSpPr/>
          <p:nvPr/>
        </p:nvSpPr>
        <p:spPr>
          <a:xfrm>
            <a:off x="1028700" y="5320776"/>
            <a:ext cx="3514769" cy="2517853"/>
          </a:xfrm>
          <a:custGeom>
            <a:avLst/>
            <a:gdLst/>
            <a:ahLst/>
            <a:cxnLst/>
            <a:rect l="l" t="t" r="r" b="b"/>
            <a:pathLst>
              <a:path w="3514769" h="2517853">
                <a:moveTo>
                  <a:pt x="0" y="0"/>
                </a:moveTo>
                <a:lnTo>
                  <a:pt x="3514769" y="0"/>
                </a:lnTo>
                <a:lnTo>
                  <a:pt x="3514769" y="2517853"/>
                </a:lnTo>
                <a:lnTo>
                  <a:pt x="0" y="251785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9" name="Freeform 19"/>
          <p:cNvSpPr/>
          <p:nvPr/>
        </p:nvSpPr>
        <p:spPr>
          <a:xfrm>
            <a:off x="10309400" y="5431628"/>
            <a:ext cx="2095722" cy="2095722"/>
          </a:xfrm>
          <a:custGeom>
            <a:avLst/>
            <a:gdLst/>
            <a:ahLst/>
            <a:cxnLst/>
            <a:rect l="l" t="t" r="r" b="b"/>
            <a:pathLst>
              <a:path w="2095722" h="2095722">
                <a:moveTo>
                  <a:pt x="0" y="0"/>
                </a:moveTo>
                <a:lnTo>
                  <a:pt x="2095722" y="0"/>
                </a:lnTo>
                <a:lnTo>
                  <a:pt x="2095722" y="2095722"/>
                </a:lnTo>
                <a:lnTo>
                  <a:pt x="0" y="209572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0" name="TextBox 20"/>
          <p:cNvSpPr txBox="1"/>
          <p:nvPr/>
        </p:nvSpPr>
        <p:spPr>
          <a:xfrm>
            <a:off x="1119466" y="1382960"/>
            <a:ext cx="10460945" cy="774507"/>
          </a:xfrm>
          <a:prstGeom prst="rect">
            <a:avLst/>
          </a:prstGeom>
        </p:spPr>
        <p:txBody>
          <a:bodyPr lIns="0" tIns="0" rIns="0" bIns="0" rtlCol="0" anchor="t">
            <a:spAutoFit/>
          </a:bodyPr>
          <a:lstStyle/>
          <a:p>
            <a:pPr algn="l">
              <a:lnSpc>
                <a:spcPts val="5615"/>
              </a:lnSpc>
            </a:pPr>
            <a:r>
              <a:rPr lang="en-US" sz="5199">
                <a:solidFill>
                  <a:srgbClr val="070707"/>
                </a:solidFill>
                <a:latin typeface="Poppins"/>
                <a:ea typeface="Poppins"/>
                <a:cs typeface="Poppins"/>
                <a:sym typeface="Poppins"/>
              </a:rPr>
              <a:t>User case of Register</a:t>
            </a:r>
          </a:p>
        </p:txBody>
      </p:sp>
      <p:sp>
        <p:nvSpPr>
          <p:cNvPr id="21" name="TextBox 21"/>
          <p:cNvSpPr txBox="1"/>
          <p:nvPr/>
        </p:nvSpPr>
        <p:spPr>
          <a:xfrm>
            <a:off x="1028700" y="8245754"/>
            <a:ext cx="3362882" cy="679171"/>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Registration page</a:t>
            </a:r>
          </a:p>
          <a:p>
            <a:pPr algn="ctr">
              <a:lnSpc>
                <a:spcPts val="2653"/>
              </a:lnSpc>
            </a:pPr>
            <a:r>
              <a:rPr lang="en-US" sz="1979">
                <a:solidFill>
                  <a:srgbClr val="070707"/>
                </a:solidFill>
                <a:latin typeface="Poppins"/>
                <a:ea typeface="Poppins"/>
                <a:cs typeface="Poppins"/>
                <a:sym typeface="Poppins"/>
              </a:rPr>
              <a:t>Enter email and password</a:t>
            </a:r>
          </a:p>
        </p:txBody>
      </p:sp>
      <p:sp>
        <p:nvSpPr>
          <p:cNvPr id="22" name="TextBox 22"/>
          <p:cNvSpPr txBox="1"/>
          <p:nvPr/>
        </p:nvSpPr>
        <p:spPr>
          <a:xfrm>
            <a:off x="5329383"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System validates</a:t>
            </a:r>
          </a:p>
        </p:txBody>
      </p:sp>
      <p:sp>
        <p:nvSpPr>
          <p:cNvPr id="23" name="TextBox 23"/>
          <p:cNvSpPr txBox="1"/>
          <p:nvPr/>
        </p:nvSpPr>
        <p:spPr>
          <a:xfrm>
            <a:off x="9625715" y="8245754"/>
            <a:ext cx="3362882" cy="679171"/>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Email Verification or Google Login</a:t>
            </a:r>
          </a:p>
        </p:txBody>
      </p:sp>
      <p:sp>
        <p:nvSpPr>
          <p:cNvPr id="24" name="TextBox 24"/>
          <p:cNvSpPr txBox="1"/>
          <p:nvPr/>
        </p:nvSpPr>
        <p:spPr>
          <a:xfrm>
            <a:off x="14059881"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Login page</a:t>
            </a:r>
          </a:p>
        </p:txBody>
      </p:sp>
      <p:sp>
        <p:nvSpPr>
          <p:cNvPr id="25" name="TextBox 25"/>
          <p:cNvSpPr txBox="1"/>
          <p:nvPr/>
        </p:nvSpPr>
        <p:spPr>
          <a:xfrm>
            <a:off x="1167091" y="2496085"/>
            <a:ext cx="14860409" cy="2954593"/>
          </a:xfrm>
          <a:prstGeom prst="rect">
            <a:avLst/>
          </a:prstGeom>
        </p:spPr>
        <p:txBody>
          <a:bodyPr lIns="0" tIns="0" rIns="0" bIns="0" rtlCol="0" anchor="t">
            <a:spAutoFit/>
          </a:bodyPr>
          <a:lstStyle/>
          <a:p>
            <a:pPr marL="600334" lvl="1" indent="-300167" algn="l">
              <a:lnSpc>
                <a:spcPts val="3920"/>
              </a:lnSpc>
              <a:buFont typeface="Arial"/>
              <a:buChar char="•"/>
            </a:pPr>
            <a:r>
              <a:rPr lang="en-US" sz="2780">
                <a:solidFill>
                  <a:srgbClr val="272525"/>
                </a:solidFill>
                <a:latin typeface="Atkinson Hyperlegible"/>
                <a:ea typeface="Atkinson Hyperlegible"/>
                <a:cs typeface="Atkinson Hyperlegible"/>
                <a:sym typeface="Atkinson Hyperlegible"/>
              </a:rPr>
              <a:t>Personalized Services: Access to member-only features like course registration, shopping, and booking.</a:t>
            </a:r>
          </a:p>
          <a:p>
            <a:pPr marL="600334" lvl="1" indent="-300167" algn="l">
              <a:lnSpc>
                <a:spcPts val="3920"/>
              </a:lnSpc>
              <a:buFont typeface="Arial"/>
              <a:buChar char="•"/>
            </a:pPr>
            <a:r>
              <a:rPr lang="en-US" sz="2780">
                <a:solidFill>
                  <a:srgbClr val="272525"/>
                </a:solidFill>
                <a:latin typeface="Atkinson Hyperlegible"/>
                <a:ea typeface="Atkinson Hyperlegible"/>
                <a:cs typeface="Atkinson Hyperlegible"/>
                <a:sym typeface="Atkinson Hyperlegible"/>
              </a:rPr>
              <a:t>Enhanced Security: Verify user identity to prevent unauthorized access.</a:t>
            </a:r>
          </a:p>
          <a:p>
            <a:pPr marL="600334" lvl="1" indent="-300167" algn="l">
              <a:lnSpc>
                <a:spcPts val="3920"/>
              </a:lnSpc>
              <a:buFont typeface="Arial"/>
              <a:buChar char="•"/>
            </a:pPr>
            <a:r>
              <a:rPr lang="en-US" sz="2780">
                <a:solidFill>
                  <a:srgbClr val="272525"/>
                </a:solidFill>
                <a:latin typeface="Atkinson Hyperlegible"/>
                <a:ea typeface="Atkinson Hyperlegible"/>
                <a:cs typeface="Atkinson Hyperlegible"/>
                <a:sym typeface="Atkinson Hyperlegible"/>
              </a:rPr>
              <a:t>Better Interaction: Offer community features and course reviews for more engagement.</a:t>
            </a:r>
          </a:p>
          <a:p>
            <a:pPr algn="l">
              <a:lnSpc>
                <a:spcPts val="3920"/>
              </a:lnSpc>
            </a:pPr>
            <a:endParaRPr lang="en-US" sz="2780">
              <a:solidFill>
                <a:srgbClr val="272525"/>
              </a:solidFill>
              <a:latin typeface="Atkinson Hyperlegible"/>
              <a:ea typeface="Atkinson Hyperlegible"/>
              <a:cs typeface="Atkinson Hyperlegible"/>
              <a:sym typeface="Atkinson Hyperlegible"/>
            </a:endParaRPr>
          </a:p>
          <a:p>
            <a:pPr algn="l">
              <a:lnSpc>
                <a:spcPts val="3920"/>
              </a:lnSpc>
            </a:pPr>
            <a:endParaRPr lang="en-US" sz="2780">
              <a:solidFill>
                <a:srgbClr val="272525"/>
              </a:solidFill>
              <a:latin typeface="Atkinson Hyperlegible"/>
              <a:ea typeface="Atkinson Hyperlegible"/>
              <a:cs typeface="Atkinson Hyperlegible"/>
              <a:sym typeface="Atkinson Hyperlegibl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705625" y="1462043"/>
            <a:ext cx="14728050" cy="7362915"/>
            <a:chOff x="0" y="0"/>
            <a:chExt cx="19637400" cy="9817220"/>
          </a:xfrm>
        </p:grpSpPr>
        <p:sp>
          <p:nvSpPr>
            <p:cNvPr id="3" name="Freeform 3"/>
            <p:cNvSpPr/>
            <p:nvPr/>
          </p:nvSpPr>
          <p:spPr>
            <a:xfrm rot="-5400000">
              <a:off x="9816011" y="-4169"/>
              <a:ext cx="9817220" cy="9825559"/>
            </a:xfrm>
            <a:custGeom>
              <a:avLst/>
              <a:gdLst/>
              <a:ahLst/>
              <a:cxnLst/>
              <a:rect l="l" t="t" r="r" b="b"/>
              <a:pathLst>
                <a:path w="9817220" h="9825559">
                  <a:moveTo>
                    <a:pt x="0" y="0"/>
                  </a:moveTo>
                  <a:lnTo>
                    <a:pt x="9817219" y="0"/>
                  </a:lnTo>
                  <a:lnTo>
                    <a:pt x="9817219" y="9825558"/>
                  </a:lnTo>
                  <a:lnTo>
                    <a:pt x="0" y="9825558"/>
                  </a:lnTo>
                  <a:lnTo>
                    <a:pt x="0" y="0"/>
                  </a:lnTo>
                  <a:close/>
                </a:path>
              </a:pathLst>
            </a:custGeom>
            <a:blipFill>
              <a:blip r:embed="rId2">
                <a:extLst>
                  <a:ext uri="{96DAC541-7B7A-43D3-8B79-37D633B846F1}">
                    <asvg:svgBlip xmlns:asvg="http://schemas.microsoft.com/office/drawing/2016/SVG/main" xmlns="" r:embed="rId3"/>
                  </a:ext>
                </a:extLst>
              </a:blip>
              <a:stretch>
                <a:fillRect l="-50" r="-34"/>
              </a:stretch>
            </a:blipFill>
          </p:spPr>
        </p:sp>
        <p:sp>
          <p:nvSpPr>
            <p:cNvPr id="4" name="Freeform 4"/>
            <p:cNvSpPr/>
            <p:nvPr/>
          </p:nvSpPr>
          <p:spPr>
            <a:xfrm rot="-5400000">
              <a:off x="4169" y="-4169"/>
              <a:ext cx="9817220" cy="9825559"/>
            </a:xfrm>
            <a:custGeom>
              <a:avLst/>
              <a:gdLst/>
              <a:ahLst/>
              <a:cxnLst/>
              <a:rect l="l" t="t" r="r" b="b"/>
              <a:pathLst>
                <a:path w="9817220" h="9825559">
                  <a:moveTo>
                    <a:pt x="0" y="0"/>
                  </a:moveTo>
                  <a:lnTo>
                    <a:pt x="9817220" y="0"/>
                  </a:lnTo>
                  <a:lnTo>
                    <a:pt x="9817220" y="9825558"/>
                  </a:lnTo>
                  <a:lnTo>
                    <a:pt x="0" y="9825558"/>
                  </a:lnTo>
                  <a:lnTo>
                    <a:pt x="0" y="0"/>
                  </a:lnTo>
                  <a:close/>
                </a:path>
              </a:pathLst>
            </a:custGeom>
            <a:blipFill>
              <a:blip r:embed="rId4">
                <a:extLst>
                  <a:ext uri="{96DAC541-7B7A-43D3-8B79-37D633B846F1}">
                    <asvg:svgBlip xmlns:asvg="http://schemas.microsoft.com/office/drawing/2016/SVG/main" xmlns="" r:embed="rId5"/>
                  </a:ext>
                </a:extLst>
              </a:blip>
              <a:stretch>
                <a:fillRect l="-50" r="-34"/>
              </a:stretch>
            </a:blipFill>
          </p:spPr>
        </p:sp>
      </p:grpSp>
      <p:grpSp>
        <p:nvGrpSpPr>
          <p:cNvPr id="5" name="Group 5"/>
          <p:cNvGrpSpPr>
            <a:grpSpLocks noChangeAspect="1"/>
          </p:cNvGrpSpPr>
          <p:nvPr/>
        </p:nvGrpSpPr>
        <p:grpSpPr>
          <a:xfrm>
            <a:off x="8821139" y="1152979"/>
            <a:ext cx="10760955" cy="7981042"/>
            <a:chOff x="0" y="0"/>
            <a:chExt cx="13716000" cy="10172700"/>
          </a:xfrm>
        </p:grpSpPr>
        <p:sp>
          <p:nvSpPr>
            <p:cNvPr id="6" name="Freeform 6"/>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6"/>
              <a:stretch>
                <a:fillRect t="-393" b="-393"/>
              </a:stretch>
            </a:blipFill>
          </p:spPr>
        </p:sp>
        <p:sp>
          <p:nvSpPr>
            <p:cNvPr id="7" name="Freeform 7"/>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7"/>
              <a:stretch>
                <a:fillRect l="-15773" r="-15773"/>
              </a:stretch>
            </a:blipFill>
          </p:spPr>
        </p:sp>
      </p:grpSp>
      <p:grpSp>
        <p:nvGrpSpPr>
          <p:cNvPr id="8" name="Group 8"/>
          <p:cNvGrpSpPr/>
          <p:nvPr/>
        </p:nvGrpSpPr>
        <p:grpSpPr>
          <a:xfrm>
            <a:off x="1221627" y="3640898"/>
            <a:ext cx="6891482" cy="1100469"/>
            <a:chOff x="0" y="0"/>
            <a:chExt cx="9188642" cy="1467291"/>
          </a:xfrm>
        </p:grpSpPr>
        <p:sp>
          <p:nvSpPr>
            <p:cNvPr id="9" name="TextBox 9"/>
            <p:cNvSpPr txBox="1"/>
            <p:nvPr/>
          </p:nvSpPr>
          <p:spPr>
            <a:xfrm>
              <a:off x="0" y="-28575"/>
              <a:ext cx="9188642" cy="731308"/>
            </a:xfrm>
            <a:prstGeom prst="rect">
              <a:avLst/>
            </a:prstGeom>
          </p:spPr>
          <p:txBody>
            <a:bodyPr lIns="0" tIns="0" rIns="0" bIns="0" rtlCol="0" anchor="t">
              <a:spAutoFit/>
            </a:bodyPr>
            <a:lstStyle/>
            <a:p>
              <a:pPr algn="l">
                <a:lnSpc>
                  <a:spcPts val="4550"/>
                </a:lnSpc>
              </a:pPr>
              <a:endParaRPr/>
            </a:p>
          </p:txBody>
        </p:sp>
        <p:sp>
          <p:nvSpPr>
            <p:cNvPr id="10" name="TextBox 10"/>
            <p:cNvSpPr txBox="1"/>
            <p:nvPr/>
          </p:nvSpPr>
          <p:spPr>
            <a:xfrm>
              <a:off x="0" y="982910"/>
              <a:ext cx="9188642" cy="484382"/>
            </a:xfrm>
            <a:prstGeom prst="rect">
              <a:avLst/>
            </a:prstGeom>
          </p:spPr>
          <p:txBody>
            <a:bodyPr lIns="0" tIns="0" rIns="0" bIns="0" rtlCol="0" anchor="t">
              <a:spAutoFit/>
            </a:bodyPr>
            <a:lstStyle/>
            <a:p>
              <a:pPr algn="l">
                <a:lnSpc>
                  <a:spcPts val="3079"/>
                </a:lnSpc>
              </a:pPr>
              <a:endParaRPr/>
            </a:p>
          </p:txBody>
        </p:sp>
      </p:grpSp>
      <p:sp>
        <p:nvSpPr>
          <p:cNvPr id="11" name="Freeform 11"/>
          <p:cNvSpPr/>
          <p:nvPr/>
        </p:nvSpPr>
        <p:spPr>
          <a:xfrm>
            <a:off x="1126377" y="1507309"/>
            <a:ext cx="6879993" cy="508456"/>
          </a:xfrm>
          <a:custGeom>
            <a:avLst/>
            <a:gdLst/>
            <a:ahLst/>
            <a:cxnLst/>
            <a:rect l="l" t="t" r="r" b="b"/>
            <a:pathLst>
              <a:path w="6879993" h="508456">
                <a:moveTo>
                  <a:pt x="0" y="0"/>
                </a:moveTo>
                <a:lnTo>
                  <a:pt x="6879993" y="0"/>
                </a:lnTo>
                <a:lnTo>
                  <a:pt x="6879993" y="508456"/>
                </a:lnTo>
                <a:lnTo>
                  <a:pt x="0" y="508456"/>
                </a:lnTo>
                <a:lnTo>
                  <a:pt x="0" y="0"/>
                </a:lnTo>
                <a:close/>
              </a:path>
            </a:pathLst>
          </a:custGeom>
          <a:blipFill>
            <a:blip r:embed="rId8">
              <a:extLst>
                <a:ext uri="{96DAC541-7B7A-43D3-8B79-37D633B846F1}">
                  <asvg:svgBlip xmlns:asvg="http://schemas.microsoft.com/office/drawing/2016/SVG/main" xmlns="" r:embed="rId9"/>
                </a:ext>
              </a:extLst>
            </a:blip>
            <a:stretch>
              <a:fillRect l="-171" t="-308623" r="-7088" b="-1042730"/>
            </a:stretch>
          </a:blipFill>
        </p:spPr>
      </p:sp>
      <p:sp>
        <p:nvSpPr>
          <p:cNvPr id="12" name="TextBox 12"/>
          <p:cNvSpPr txBox="1"/>
          <p:nvPr/>
        </p:nvSpPr>
        <p:spPr>
          <a:xfrm>
            <a:off x="1221627" y="1152979"/>
            <a:ext cx="6891482" cy="727710"/>
          </a:xfrm>
          <a:prstGeom prst="rect">
            <a:avLst/>
          </a:prstGeom>
        </p:spPr>
        <p:txBody>
          <a:bodyPr lIns="0" tIns="0" rIns="0" bIns="0" rtlCol="0" anchor="t">
            <a:spAutoFit/>
          </a:bodyPr>
          <a:lstStyle/>
          <a:p>
            <a:pPr marL="0" lvl="0" indent="0" algn="l">
              <a:lnSpc>
                <a:spcPts val="5280"/>
              </a:lnSpc>
              <a:spcBef>
                <a:spcPct val="0"/>
              </a:spcBef>
            </a:pPr>
            <a:r>
              <a:rPr lang="en-US" sz="4800">
                <a:solidFill>
                  <a:srgbClr val="000000"/>
                </a:solidFill>
                <a:latin typeface="Poppins"/>
                <a:ea typeface="Poppins"/>
                <a:cs typeface="Poppins"/>
                <a:sym typeface="Poppins"/>
              </a:rPr>
              <a:t>Email Verification </a:t>
            </a:r>
          </a:p>
        </p:txBody>
      </p:sp>
      <p:sp>
        <p:nvSpPr>
          <p:cNvPr id="13" name="Freeform 13"/>
          <p:cNvSpPr/>
          <p:nvPr/>
        </p:nvSpPr>
        <p:spPr>
          <a:xfrm>
            <a:off x="1174002" y="5433572"/>
            <a:ext cx="6879993" cy="508456"/>
          </a:xfrm>
          <a:custGeom>
            <a:avLst/>
            <a:gdLst/>
            <a:ahLst/>
            <a:cxnLst/>
            <a:rect l="l" t="t" r="r" b="b"/>
            <a:pathLst>
              <a:path w="6879993" h="508456">
                <a:moveTo>
                  <a:pt x="0" y="0"/>
                </a:moveTo>
                <a:lnTo>
                  <a:pt x="6879993" y="0"/>
                </a:lnTo>
                <a:lnTo>
                  <a:pt x="6879993" y="508456"/>
                </a:lnTo>
                <a:lnTo>
                  <a:pt x="0" y="508456"/>
                </a:lnTo>
                <a:lnTo>
                  <a:pt x="0" y="0"/>
                </a:lnTo>
                <a:close/>
              </a:path>
            </a:pathLst>
          </a:custGeom>
          <a:blipFill>
            <a:blip r:embed="rId8">
              <a:extLst>
                <a:ext uri="{96DAC541-7B7A-43D3-8B79-37D633B846F1}">
                  <asvg:svgBlip xmlns:asvg="http://schemas.microsoft.com/office/drawing/2016/SVG/main" xmlns="" r:embed="rId9"/>
                </a:ext>
              </a:extLst>
            </a:blip>
            <a:stretch>
              <a:fillRect l="-171" t="-308623" r="-7088" b="-1042730"/>
            </a:stretch>
          </a:blipFill>
        </p:spPr>
      </p:sp>
      <p:sp>
        <p:nvSpPr>
          <p:cNvPr id="14" name="TextBox 14"/>
          <p:cNvSpPr txBox="1"/>
          <p:nvPr/>
        </p:nvSpPr>
        <p:spPr>
          <a:xfrm>
            <a:off x="1221627" y="5079242"/>
            <a:ext cx="6891482" cy="727710"/>
          </a:xfrm>
          <a:prstGeom prst="rect">
            <a:avLst/>
          </a:prstGeom>
        </p:spPr>
        <p:txBody>
          <a:bodyPr lIns="0" tIns="0" rIns="0" bIns="0" rtlCol="0" anchor="t">
            <a:spAutoFit/>
          </a:bodyPr>
          <a:lstStyle/>
          <a:p>
            <a:pPr marL="0" lvl="0" indent="0" algn="l">
              <a:lnSpc>
                <a:spcPts val="5280"/>
              </a:lnSpc>
              <a:spcBef>
                <a:spcPct val="0"/>
              </a:spcBef>
            </a:pPr>
            <a:r>
              <a:rPr lang="en-US" sz="4800">
                <a:solidFill>
                  <a:srgbClr val="000000"/>
                </a:solidFill>
                <a:latin typeface="Poppins"/>
                <a:ea typeface="Poppins"/>
                <a:cs typeface="Poppins"/>
                <a:sym typeface="Poppins"/>
              </a:rPr>
              <a:t>Login with Google </a:t>
            </a:r>
          </a:p>
        </p:txBody>
      </p:sp>
      <p:sp>
        <p:nvSpPr>
          <p:cNvPr id="15" name="TextBox 15"/>
          <p:cNvSpPr txBox="1"/>
          <p:nvPr/>
        </p:nvSpPr>
        <p:spPr>
          <a:xfrm>
            <a:off x="1221627" y="2155762"/>
            <a:ext cx="6891482" cy="2747010"/>
          </a:xfrm>
          <a:prstGeom prst="rect">
            <a:avLst/>
          </a:prstGeom>
        </p:spPr>
        <p:txBody>
          <a:bodyPr lIns="0" tIns="0" rIns="0" bIns="0" rtlCol="0" anchor="t">
            <a:spAutoFit/>
          </a:bodyPr>
          <a:lstStyle/>
          <a:p>
            <a:pPr marL="518160" lvl="1" indent="-259080" algn="l">
              <a:lnSpc>
                <a:spcPts val="3600"/>
              </a:lnSpc>
              <a:buFont typeface="Arial"/>
              <a:buChar char="•"/>
            </a:pPr>
            <a:r>
              <a:rPr lang="en-US" sz="2400">
                <a:solidFill>
                  <a:srgbClr val="000000"/>
                </a:solidFill>
                <a:latin typeface="Poppins"/>
                <a:ea typeface="Poppins"/>
                <a:cs typeface="Poppins"/>
                <a:sym typeface="Poppins"/>
              </a:rPr>
              <a:t>After user registration, a verification email is sent.</a:t>
            </a:r>
          </a:p>
          <a:p>
            <a:pPr marL="518160" lvl="1" indent="-259080" algn="l">
              <a:lnSpc>
                <a:spcPts val="3600"/>
              </a:lnSpc>
              <a:buFont typeface="Arial"/>
              <a:buChar char="•"/>
            </a:pPr>
            <a:r>
              <a:rPr lang="en-US" sz="2400">
                <a:solidFill>
                  <a:srgbClr val="000000"/>
                </a:solidFill>
                <a:latin typeface="Poppins"/>
                <a:ea typeface="Poppins"/>
                <a:cs typeface="Poppins"/>
                <a:sym typeface="Poppins"/>
              </a:rPr>
              <a:t>Users must click the verification link to complete registration.</a:t>
            </a:r>
          </a:p>
          <a:p>
            <a:pPr marL="518160" lvl="1" indent="-259080" algn="l">
              <a:lnSpc>
                <a:spcPts val="3600"/>
              </a:lnSpc>
              <a:buFont typeface="Arial"/>
              <a:buChar char="•"/>
            </a:pPr>
            <a:r>
              <a:rPr lang="en-US" sz="2400">
                <a:solidFill>
                  <a:srgbClr val="000000"/>
                </a:solidFill>
                <a:latin typeface="Poppins"/>
                <a:ea typeface="Poppins"/>
                <a:cs typeface="Poppins"/>
                <a:sym typeface="Poppins"/>
              </a:rPr>
              <a:t>Ensures account validity and security.</a:t>
            </a:r>
          </a:p>
          <a:p>
            <a:pPr marL="0" lvl="0" indent="0" algn="l">
              <a:lnSpc>
                <a:spcPts val="3600"/>
              </a:lnSpc>
            </a:pPr>
            <a:endParaRPr lang="en-US" sz="2400">
              <a:solidFill>
                <a:srgbClr val="000000"/>
              </a:solidFill>
              <a:latin typeface="Poppins"/>
              <a:ea typeface="Poppins"/>
              <a:cs typeface="Poppins"/>
              <a:sym typeface="Poppins"/>
            </a:endParaRPr>
          </a:p>
        </p:txBody>
      </p:sp>
      <p:sp>
        <p:nvSpPr>
          <p:cNvPr id="16" name="TextBox 16"/>
          <p:cNvSpPr txBox="1"/>
          <p:nvPr/>
        </p:nvSpPr>
        <p:spPr>
          <a:xfrm>
            <a:off x="1344931" y="6180153"/>
            <a:ext cx="6891482" cy="2747010"/>
          </a:xfrm>
          <a:prstGeom prst="rect">
            <a:avLst/>
          </a:prstGeom>
        </p:spPr>
        <p:txBody>
          <a:bodyPr lIns="0" tIns="0" rIns="0" bIns="0" rtlCol="0" anchor="t">
            <a:spAutoFit/>
          </a:bodyPr>
          <a:lstStyle/>
          <a:p>
            <a:pPr marL="518160" lvl="1" indent="-259080" algn="l">
              <a:lnSpc>
                <a:spcPts val="3600"/>
              </a:lnSpc>
              <a:buFont typeface="Arial"/>
              <a:buChar char="•"/>
            </a:pPr>
            <a:r>
              <a:rPr lang="en-US" sz="2400">
                <a:solidFill>
                  <a:srgbClr val="000000"/>
                </a:solidFill>
                <a:latin typeface="Poppins"/>
                <a:ea typeface="Poppins"/>
                <a:cs typeface="Poppins"/>
                <a:sym typeface="Poppins"/>
              </a:rPr>
              <a:t>Supports quick login using a Google account.</a:t>
            </a:r>
          </a:p>
          <a:p>
            <a:pPr marL="518160" lvl="1" indent="-259080" algn="l">
              <a:lnSpc>
                <a:spcPts val="3600"/>
              </a:lnSpc>
              <a:buFont typeface="Arial"/>
              <a:buChar char="•"/>
            </a:pPr>
            <a:r>
              <a:rPr lang="en-US" sz="2400">
                <a:solidFill>
                  <a:srgbClr val="000000"/>
                </a:solidFill>
                <a:latin typeface="Poppins"/>
                <a:ea typeface="Poppins"/>
                <a:cs typeface="Poppins"/>
                <a:sym typeface="Poppins"/>
              </a:rPr>
              <a:t>Simplifies the login process.</a:t>
            </a:r>
          </a:p>
          <a:p>
            <a:pPr marL="518160" lvl="1" indent="-259080" algn="l">
              <a:lnSpc>
                <a:spcPts val="3600"/>
              </a:lnSpc>
              <a:buFont typeface="Arial"/>
              <a:buChar char="•"/>
            </a:pPr>
            <a:r>
              <a:rPr lang="en-US" sz="2400">
                <a:solidFill>
                  <a:srgbClr val="000000"/>
                </a:solidFill>
                <a:latin typeface="Poppins"/>
                <a:ea typeface="Poppins"/>
                <a:cs typeface="Poppins"/>
                <a:sym typeface="Poppins"/>
              </a:rPr>
              <a:t>Provides a more convenient user experience.</a:t>
            </a:r>
          </a:p>
          <a:p>
            <a:pPr marL="0" lvl="0" indent="0" algn="l">
              <a:lnSpc>
                <a:spcPts val="3600"/>
              </a:lnSpc>
            </a:pPr>
            <a:endParaRPr lang="en-US" sz="2400">
              <a:solidFill>
                <a:srgbClr val="000000"/>
              </a:solidFill>
              <a:latin typeface="Poppins"/>
              <a:ea typeface="Poppins"/>
              <a:cs typeface="Poppins"/>
              <a:sym typeface="Poppins"/>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327" y="1717831"/>
            <a:ext cx="6879993" cy="508456"/>
          </a:xfrm>
          <a:custGeom>
            <a:avLst/>
            <a:gdLst/>
            <a:ahLst/>
            <a:cxnLst/>
            <a:rect l="l" t="t" r="r" b="b"/>
            <a:pathLst>
              <a:path w="6879993" h="508456">
                <a:moveTo>
                  <a:pt x="0" y="0"/>
                </a:moveTo>
                <a:lnTo>
                  <a:pt x="6879992" y="0"/>
                </a:lnTo>
                <a:lnTo>
                  <a:pt x="6879992" y="508456"/>
                </a:lnTo>
                <a:lnTo>
                  <a:pt x="0" y="508456"/>
                </a:lnTo>
                <a:lnTo>
                  <a:pt x="0" y="0"/>
                </a:lnTo>
                <a:close/>
              </a:path>
            </a:pathLst>
          </a:custGeom>
          <a:blipFill>
            <a:blip r:embed="rId2">
              <a:extLst>
                <a:ext uri="{96DAC541-7B7A-43D3-8B79-37D633B846F1}">
                  <asvg:svgBlip xmlns:asvg="http://schemas.microsoft.com/office/drawing/2016/SVG/main" xmlns="" r:embed="rId3"/>
                </a:ext>
              </a:extLst>
            </a:blip>
            <a:stretch>
              <a:fillRect l="-171" t="-308623" r="-7088" b="-1042730"/>
            </a:stretch>
          </a:blipFill>
        </p:spPr>
      </p:sp>
      <p:sp>
        <p:nvSpPr>
          <p:cNvPr id="3" name="Freeform 3"/>
          <p:cNvSpPr/>
          <p:nvPr/>
        </p:nvSpPr>
        <p:spPr>
          <a:xfrm>
            <a:off x="9361582" y="2309243"/>
            <a:ext cx="7740926" cy="5237027"/>
          </a:xfrm>
          <a:custGeom>
            <a:avLst/>
            <a:gdLst/>
            <a:ahLst/>
            <a:cxnLst/>
            <a:rect l="l" t="t" r="r" b="b"/>
            <a:pathLst>
              <a:path w="7740926" h="5237027">
                <a:moveTo>
                  <a:pt x="0" y="0"/>
                </a:moveTo>
                <a:lnTo>
                  <a:pt x="7740926" y="0"/>
                </a:lnTo>
                <a:lnTo>
                  <a:pt x="7740926" y="5237027"/>
                </a:lnTo>
                <a:lnTo>
                  <a:pt x="0" y="5237027"/>
                </a:lnTo>
                <a:lnTo>
                  <a:pt x="0" y="0"/>
                </a:lnTo>
                <a:close/>
              </a:path>
            </a:pathLst>
          </a:custGeom>
          <a:blipFill>
            <a:blip r:embed="rId4"/>
            <a:stretch>
              <a:fillRect/>
            </a:stretch>
          </a:blipFill>
          <a:ln w="38100" cap="sq">
            <a:solidFill>
              <a:srgbClr val="FFB001"/>
            </a:solidFill>
            <a:prstDash val="solid"/>
            <a:miter/>
          </a:ln>
        </p:spPr>
      </p:sp>
      <p:sp>
        <p:nvSpPr>
          <p:cNvPr id="4" name="TextBox 4"/>
          <p:cNvSpPr txBox="1"/>
          <p:nvPr/>
        </p:nvSpPr>
        <p:spPr>
          <a:xfrm>
            <a:off x="1208327" y="2804176"/>
            <a:ext cx="7386090" cy="4191001"/>
          </a:xfrm>
          <a:prstGeom prst="rect">
            <a:avLst/>
          </a:prstGeom>
        </p:spPr>
        <p:txBody>
          <a:bodyPr lIns="0" tIns="0" rIns="0" bIns="0" rtlCol="0" anchor="t">
            <a:spAutoFit/>
          </a:bodyPr>
          <a:lstStyle/>
          <a:p>
            <a:pPr marL="647695" lvl="1" indent="-323848" algn="l">
              <a:lnSpc>
                <a:spcPts val="4199"/>
              </a:lnSpc>
              <a:buFont typeface="Arial"/>
              <a:buChar char="•"/>
            </a:pPr>
            <a:r>
              <a:rPr lang="en-US" sz="2999">
                <a:solidFill>
                  <a:srgbClr val="000000"/>
                </a:solidFill>
                <a:latin typeface="Poppins"/>
                <a:ea typeface="Poppins"/>
                <a:cs typeface="Poppins"/>
                <a:sym typeface="Poppins"/>
              </a:rPr>
              <a:t>Supports Registration for Different Roles</a:t>
            </a:r>
          </a:p>
          <a:p>
            <a:pPr marL="647695" lvl="1" indent="-323848" algn="l">
              <a:lnSpc>
                <a:spcPts val="4199"/>
              </a:lnSpc>
              <a:buFont typeface="Arial"/>
              <a:buChar char="•"/>
            </a:pPr>
            <a:r>
              <a:rPr lang="en-US" sz="2999">
                <a:solidFill>
                  <a:srgbClr val="000000"/>
                </a:solidFill>
                <a:latin typeface="Poppins"/>
                <a:ea typeface="Poppins"/>
                <a:cs typeface="Poppins"/>
                <a:sym typeface="Poppins"/>
              </a:rPr>
              <a:t>Validation to prevent duplicate registrations</a:t>
            </a:r>
          </a:p>
          <a:p>
            <a:pPr marL="647695" lvl="1" indent="-323848" algn="l">
              <a:lnSpc>
                <a:spcPts val="4199"/>
              </a:lnSpc>
              <a:buFont typeface="Arial"/>
              <a:buChar char="•"/>
            </a:pPr>
            <a:r>
              <a:rPr lang="en-US" sz="2999">
                <a:solidFill>
                  <a:srgbClr val="000000"/>
                </a:solidFill>
                <a:latin typeface="Poppins"/>
                <a:ea typeface="Poppins"/>
                <a:cs typeface="Poppins"/>
                <a:sym typeface="Poppins"/>
              </a:rPr>
              <a:t>Strict password requirements</a:t>
            </a:r>
          </a:p>
          <a:p>
            <a:pPr marL="647695" lvl="1" indent="-323848" algn="l">
              <a:lnSpc>
                <a:spcPts val="4199"/>
              </a:lnSpc>
              <a:buFont typeface="Arial"/>
              <a:buChar char="•"/>
            </a:pPr>
            <a:r>
              <a:rPr lang="en-US" sz="2999">
                <a:solidFill>
                  <a:srgbClr val="000000"/>
                </a:solidFill>
                <a:latin typeface="Poppins"/>
                <a:ea typeface="Poppins"/>
                <a:cs typeface="Poppins"/>
                <a:sym typeface="Poppins"/>
              </a:rPr>
              <a:t>Secure password storage using BCrypt encryption.</a:t>
            </a:r>
          </a:p>
          <a:p>
            <a:pPr algn="l">
              <a:lnSpc>
                <a:spcPts val="4199"/>
              </a:lnSpc>
            </a:pPr>
            <a:endParaRPr lang="en-US" sz="2999">
              <a:solidFill>
                <a:srgbClr val="000000"/>
              </a:solidFill>
              <a:latin typeface="Poppins"/>
              <a:ea typeface="Poppins"/>
              <a:cs typeface="Poppins"/>
              <a:sym typeface="Poppins"/>
            </a:endParaRPr>
          </a:p>
        </p:txBody>
      </p:sp>
      <p:sp>
        <p:nvSpPr>
          <p:cNvPr id="5" name="TextBox 5"/>
          <p:cNvSpPr txBox="1"/>
          <p:nvPr/>
        </p:nvSpPr>
        <p:spPr>
          <a:xfrm>
            <a:off x="1236902" y="1285112"/>
            <a:ext cx="7299926" cy="770189"/>
          </a:xfrm>
          <a:prstGeom prst="rect">
            <a:avLst/>
          </a:prstGeom>
        </p:spPr>
        <p:txBody>
          <a:bodyPr lIns="0" tIns="0" rIns="0" bIns="0" rtlCol="0" anchor="t">
            <a:spAutoFit/>
          </a:bodyPr>
          <a:lstStyle/>
          <a:p>
            <a:pPr algn="l">
              <a:lnSpc>
                <a:spcPts val="5979"/>
              </a:lnSpc>
            </a:pPr>
            <a:r>
              <a:rPr lang="en-US" sz="4599">
                <a:solidFill>
                  <a:srgbClr val="000000"/>
                </a:solidFill>
                <a:latin typeface="Poppins"/>
                <a:ea typeface="Poppins"/>
                <a:cs typeface="Poppins"/>
                <a:sym typeface="Poppins"/>
              </a:rPr>
              <a:t>Validation &amp; Encryption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xmlns="" r:embed="rId3"/>
                </a:ext>
              </a:extLst>
            </a:blip>
            <a:stretch>
              <a:fillRect l="-171" t="-308623" r="-7088" b="-1042730"/>
            </a:stretch>
          </a:blipFill>
        </p:spPr>
      </p:sp>
      <p:grpSp>
        <p:nvGrpSpPr>
          <p:cNvPr id="3" name="Group 3"/>
          <p:cNvGrpSpPr/>
          <p:nvPr/>
        </p:nvGrpSpPr>
        <p:grpSpPr>
          <a:xfrm>
            <a:off x="1844649" y="1324363"/>
            <a:ext cx="13731104" cy="2374479"/>
            <a:chOff x="0" y="0"/>
            <a:chExt cx="18308139" cy="3165972"/>
          </a:xfrm>
        </p:grpSpPr>
        <p:sp>
          <p:nvSpPr>
            <p:cNvPr id="4" name="TextBox 4"/>
            <p:cNvSpPr txBox="1"/>
            <p:nvPr/>
          </p:nvSpPr>
          <p:spPr>
            <a:xfrm>
              <a:off x="0" y="0"/>
              <a:ext cx="18308139" cy="1718645"/>
            </a:xfrm>
            <a:prstGeom prst="rect">
              <a:avLst/>
            </a:prstGeom>
          </p:spPr>
          <p:txBody>
            <a:bodyPr lIns="0" tIns="0" rIns="0" bIns="0" rtlCol="0" anchor="t">
              <a:spAutoFit/>
            </a:bodyPr>
            <a:lstStyle/>
            <a:p>
              <a:pPr marL="0" lvl="0" indent="0" algn="l">
                <a:lnSpc>
                  <a:spcPts val="9349"/>
                </a:lnSpc>
                <a:spcBef>
                  <a:spcPct val="0"/>
                </a:spcBef>
              </a:pPr>
              <a:r>
                <a:rPr lang="en-US" sz="8499" b="1">
                  <a:solidFill>
                    <a:srgbClr val="000000"/>
                  </a:solidFill>
                  <a:latin typeface="Poppins Bold"/>
                  <a:ea typeface="Poppins Bold"/>
                  <a:cs typeface="Poppins Bold"/>
                  <a:sym typeface="Poppins Bold"/>
                </a:rPr>
                <a:t>User Management</a:t>
              </a:r>
            </a:p>
          </p:txBody>
        </p:sp>
        <p:sp>
          <p:nvSpPr>
            <p:cNvPr id="5" name="TextBox 5"/>
            <p:cNvSpPr txBox="1"/>
            <p:nvPr/>
          </p:nvSpPr>
          <p:spPr>
            <a:xfrm>
              <a:off x="0" y="1838911"/>
              <a:ext cx="18308139" cy="1327062"/>
            </a:xfrm>
            <a:prstGeom prst="rect">
              <a:avLst/>
            </a:prstGeom>
          </p:spPr>
          <p:txBody>
            <a:bodyPr lIns="0" tIns="0" rIns="0" bIns="0" rtlCol="0" anchor="t">
              <a:spAutoFit/>
            </a:bodyPr>
            <a:lstStyle/>
            <a:p>
              <a:pPr algn="l">
                <a:lnSpc>
                  <a:spcPts val="3900"/>
                </a:lnSpc>
              </a:pPr>
              <a:r>
                <a:rPr lang="en-US" sz="3000" spc="120">
                  <a:solidFill>
                    <a:srgbClr val="000000"/>
                  </a:solidFill>
                  <a:latin typeface="Poppins"/>
                  <a:ea typeface="Poppins"/>
                  <a:cs typeface="Poppins"/>
                  <a:sym typeface="Poppins"/>
                </a:rPr>
                <a:t>Sets different access and management permissions based on user roles</a:t>
              </a:r>
            </a:p>
          </p:txBody>
        </p:sp>
      </p:grpSp>
      <p:sp>
        <p:nvSpPr>
          <p:cNvPr id="6" name="Freeform 6"/>
          <p:cNvSpPr/>
          <p:nvPr/>
        </p:nvSpPr>
        <p:spPr>
          <a:xfrm rot="-10042134">
            <a:off x="11569587" y="-783392"/>
            <a:ext cx="7521893" cy="3624185"/>
          </a:xfrm>
          <a:custGeom>
            <a:avLst/>
            <a:gdLst/>
            <a:ahLst/>
            <a:cxnLst/>
            <a:rect l="l" t="t" r="r" b="b"/>
            <a:pathLst>
              <a:path w="7521893" h="3624185">
                <a:moveTo>
                  <a:pt x="0" y="0"/>
                </a:moveTo>
                <a:lnTo>
                  <a:pt x="7521893" y="0"/>
                </a:lnTo>
                <a:lnTo>
                  <a:pt x="7521893" y="3624184"/>
                </a:lnTo>
                <a:lnTo>
                  <a:pt x="0" y="362418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2207267" y="4200345"/>
            <a:ext cx="3305151" cy="3409890"/>
          </a:xfrm>
          <a:custGeom>
            <a:avLst/>
            <a:gdLst/>
            <a:ahLst/>
            <a:cxnLst/>
            <a:rect l="l" t="t" r="r" b="b"/>
            <a:pathLst>
              <a:path w="3305151" h="3409890">
                <a:moveTo>
                  <a:pt x="0" y="0"/>
                </a:moveTo>
                <a:lnTo>
                  <a:pt x="3305151" y="0"/>
                </a:lnTo>
                <a:lnTo>
                  <a:pt x="3305151" y="3409890"/>
                </a:lnTo>
                <a:lnTo>
                  <a:pt x="0" y="3409890"/>
                </a:lnTo>
                <a:lnTo>
                  <a:pt x="0" y="0"/>
                </a:lnTo>
                <a:close/>
              </a:path>
            </a:pathLst>
          </a:custGeom>
          <a:blipFill>
            <a:blip r:embed="rId6"/>
            <a:stretch>
              <a:fillRect r="-8182"/>
            </a:stretch>
          </a:blipFill>
        </p:spPr>
      </p:sp>
      <p:sp>
        <p:nvSpPr>
          <p:cNvPr id="8" name="Freeform 8"/>
          <p:cNvSpPr/>
          <p:nvPr/>
        </p:nvSpPr>
        <p:spPr>
          <a:xfrm>
            <a:off x="7618219" y="4200345"/>
            <a:ext cx="3051562" cy="3296440"/>
          </a:xfrm>
          <a:custGeom>
            <a:avLst/>
            <a:gdLst/>
            <a:ahLst/>
            <a:cxnLst/>
            <a:rect l="l" t="t" r="r" b="b"/>
            <a:pathLst>
              <a:path w="3051562" h="3296440">
                <a:moveTo>
                  <a:pt x="0" y="0"/>
                </a:moveTo>
                <a:lnTo>
                  <a:pt x="3051562" y="0"/>
                </a:lnTo>
                <a:lnTo>
                  <a:pt x="3051562" y="3296440"/>
                </a:lnTo>
                <a:lnTo>
                  <a:pt x="0" y="3296440"/>
                </a:lnTo>
                <a:lnTo>
                  <a:pt x="0" y="0"/>
                </a:lnTo>
                <a:close/>
              </a:path>
            </a:pathLst>
          </a:custGeom>
          <a:blipFill>
            <a:blip r:embed="rId7"/>
            <a:stretch>
              <a:fillRect/>
            </a:stretch>
          </a:blipFill>
        </p:spPr>
      </p:sp>
      <p:sp>
        <p:nvSpPr>
          <p:cNvPr id="9" name="Freeform 9"/>
          <p:cNvSpPr/>
          <p:nvPr/>
        </p:nvSpPr>
        <p:spPr>
          <a:xfrm>
            <a:off x="12700738" y="4147685"/>
            <a:ext cx="3080635" cy="3349100"/>
          </a:xfrm>
          <a:custGeom>
            <a:avLst/>
            <a:gdLst/>
            <a:ahLst/>
            <a:cxnLst/>
            <a:rect l="l" t="t" r="r" b="b"/>
            <a:pathLst>
              <a:path w="3080635" h="3349100">
                <a:moveTo>
                  <a:pt x="0" y="0"/>
                </a:moveTo>
                <a:lnTo>
                  <a:pt x="3080634" y="0"/>
                </a:lnTo>
                <a:lnTo>
                  <a:pt x="3080634" y="3349100"/>
                </a:lnTo>
                <a:lnTo>
                  <a:pt x="0" y="3349100"/>
                </a:lnTo>
                <a:lnTo>
                  <a:pt x="0" y="0"/>
                </a:lnTo>
                <a:close/>
              </a:path>
            </a:pathLst>
          </a:custGeom>
          <a:blipFill>
            <a:blip r:embed="rId8"/>
            <a:stretch>
              <a:fillRect/>
            </a:stretch>
          </a:blipFill>
        </p:spPr>
      </p:sp>
      <p:sp>
        <p:nvSpPr>
          <p:cNvPr id="10" name="TextBox 10"/>
          <p:cNvSpPr txBox="1"/>
          <p:nvPr/>
        </p:nvSpPr>
        <p:spPr>
          <a:xfrm>
            <a:off x="1844649" y="7926478"/>
            <a:ext cx="4241964" cy="485742"/>
          </a:xfrm>
          <a:prstGeom prst="rect">
            <a:avLst/>
          </a:prstGeom>
        </p:spPr>
        <p:txBody>
          <a:bodyPr lIns="0" tIns="0" rIns="0" bIns="0" rtlCol="0" anchor="t">
            <a:spAutoFit/>
          </a:bodyPr>
          <a:lstStyle/>
          <a:p>
            <a:pPr algn="ctr">
              <a:lnSpc>
                <a:spcPts val="3900"/>
              </a:lnSpc>
            </a:pPr>
            <a:r>
              <a:rPr lang="en-US" sz="3000" b="1" spc="120">
                <a:solidFill>
                  <a:srgbClr val="000000"/>
                </a:solidFill>
                <a:latin typeface="Clear Sans Medium"/>
                <a:ea typeface="Clear Sans Medium"/>
                <a:cs typeface="Clear Sans Medium"/>
                <a:sym typeface="Clear Sans Medium"/>
              </a:rPr>
              <a:t>STUDENTS </a:t>
            </a:r>
          </a:p>
        </p:txBody>
      </p:sp>
      <p:sp>
        <p:nvSpPr>
          <p:cNvPr id="11" name="TextBox 11"/>
          <p:cNvSpPr txBox="1"/>
          <p:nvPr/>
        </p:nvSpPr>
        <p:spPr>
          <a:xfrm>
            <a:off x="1844649" y="8549854"/>
            <a:ext cx="4241964" cy="763402"/>
          </a:xfrm>
          <a:prstGeom prst="rect">
            <a:avLst/>
          </a:prstGeom>
        </p:spPr>
        <p:txBody>
          <a:bodyPr lIns="0" tIns="0" rIns="0" bIns="0" rtlCol="0" anchor="t">
            <a:spAutoFit/>
          </a:bodyPr>
          <a:lstStyle/>
          <a:p>
            <a:pPr algn="ctr">
              <a:lnSpc>
                <a:spcPts val="3079"/>
              </a:lnSpc>
            </a:pPr>
            <a:r>
              <a:rPr lang="en-US" sz="2199">
                <a:solidFill>
                  <a:srgbClr val="000000"/>
                </a:solidFill>
                <a:latin typeface="Clear Sans"/>
                <a:ea typeface="Clear Sans"/>
                <a:cs typeface="Clear Sans"/>
                <a:sym typeface="Clear Sans"/>
              </a:rPr>
              <a:t>View enrollment records</a:t>
            </a:r>
          </a:p>
          <a:p>
            <a:pPr algn="ctr">
              <a:lnSpc>
                <a:spcPts val="3079"/>
              </a:lnSpc>
            </a:pPr>
            <a:r>
              <a:rPr lang="en-US" sz="2199">
                <a:solidFill>
                  <a:srgbClr val="000000"/>
                </a:solidFill>
                <a:latin typeface="Clear Sans"/>
                <a:ea typeface="Clear Sans"/>
                <a:cs typeface="Clear Sans"/>
                <a:sym typeface="Clear Sans"/>
              </a:rPr>
              <a:t>Check class schedules</a:t>
            </a:r>
          </a:p>
        </p:txBody>
      </p:sp>
      <p:sp>
        <p:nvSpPr>
          <p:cNvPr id="12" name="TextBox 12"/>
          <p:cNvSpPr txBox="1"/>
          <p:nvPr/>
        </p:nvSpPr>
        <p:spPr>
          <a:xfrm>
            <a:off x="7023647" y="7871522"/>
            <a:ext cx="4240706" cy="485742"/>
          </a:xfrm>
          <a:prstGeom prst="rect">
            <a:avLst/>
          </a:prstGeom>
        </p:spPr>
        <p:txBody>
          <a:bodyPr lIns="0" tIns="0" rIns="0" bIns="0" rtlCol="0" anchor="t">
            <a:spAutoFit/>
          </a:bodyPr>
          <a:lstStyle/>
          <a:p>
            <a:pPr algn="ctr">
              <a:lnSpc>
                <a:spcPts val="3900"/>
              </a:lnSpc>
            </a:pPr>
            <a:r>
              <a:rPr lang="en-US" sz="3000" b="1" spc="120">
                <a:solidFill>
                  <a:srgbClr val="000000"/>
                </a:solidFill>
                <a:latin typeface="Clear Sans Medium"/>
                <a:ea typeface="Clear Sans Medium"/>
                <a:cs typeface="Clear Sans Medium"/>
                <a:sym typeface="Clear Sans Medium"/>
              </a:rPr>
              <a:t>TEACHERS</a:t>
            </a:r>
          </a:p>
        </p:txBody>
      </p:sp>
      <p:sp>
        <p:nvSpPr>
          <p:cNvPr id="13" name="TextBox 13"/>
          <p:cNvSpPr txBox="1"/>
          <p:nvPr/>
        </p:nvSpPr>
        <p:spPr>
          <a:xfrm>
            <a:off x="7023647" y="8494898"/>
            <a:ext cx="4240706" cy="763402"/>
          </a:xfrm>
          <a:prstGeom prst="rect">
            <a:avLst/>
          </a:prstGeom>
        </p:spPr>
        <p:txBody>
          <a:bodyPr lIns="0" tIns="0" rIns="0" bIns="0" rtlCol="0" anchor="t">
            <a:spAutoFit/>
          </a:bodyPr>
          <a:lstStyle/>
          <a:p>
            <a:pPr algn="ctr">
              <a:lnSpc>
                <a:spcPts val="3079"/>
              </a:lnSpc>
            </a:pPr>
            <a:r>
              <a:rPr lang="en-US" sz="2199">
                <a:solidFill>
                  <a:srgbClr val="000000"/>
                </a:solidFill>
                <a:latin typeface="Clear Sans"/>
                <a:ea typeface="Clear Sans"/>
                <a:cs typeface="Clear Sans"/>
                <a:sym typeface="Clear Sans"/>
              </a:rPr>
              <a:t>View class schedules</a:t>
            </a:r>
          </a:p>
          <a:p>
            <a:pPr algn="ctr">
              <a:lnSpc>
                <a:spcPts val="3079"/>
              </a:lnSpc>
            </a:pPr>
            <a:r>
              <a:rPr lang="en-US" sz="2199">
                <a:solidFill>
                  <a:srgbClr val="000000"/>
                </a:solidFill>
                <a:latin typeface="Clear Sans"/>
                <a:ea typeface="Clear Sans"/>
                <a:cs typeface="Clear Sans"/>
                <a:sym typeface="Clear Sans"/>
              </a:rPr>
              <a:t>Check enrollment status</a:t>
            </a:r>
          </a:p>
        </p:txBody>
      </p:sp>
      <p:sp>
        <p:nvSpPr>
          <p:cNvPr id="14" name="TextBox 14"/>
          <p:cNvSpPr txBox="1"/>
          <p:nvPr/>
        </p:nvSpPr>
        <p:spPr>
          <a:xfrm>
            <a:off x="12120073" y="7926478"/>
            <a:ext cx="4241964" cy="485742"/>
          </a:xfrm>
          <a:prstGeom prst="rect">
            <a:avLst/>
          </a:prstGeom>
        </p:spPr>
        <p:txBody>
          <a:bodyPr lIns="0" tIns="0" rIns="0" bIns="0" rtlCol="0" anchor="t">
            <a:spAutoFit/>
          </a:bodyPr>
          <a:lstStyle/>
          <a:p>
            <a:pPr algn="ctr">
              <a:lnSpc>
                <a:spcPts val="3900"/>
              </a:lnSpc>
            </a:pPr>
            <a:r>
              <a:rPr lang="en-US" sz="3000" b="1" spc="120">
                <a:solidFill>
                  <a:srgbClr val="000000"/>
                </a:solidFill>
                <a:latin typeface="Clear Sans Medium"/>
                <a:ea typeface="Clear Sans Medium"/>
                <a:cs typeface="Clear Sans Medium"/>
                <a:sym typeface="Clear Sans Medium"/>
              </a:rPr>
              <a:t>STAFF</a:t>
            </a:r>
          </a:p>
        </p:txBody>
      </p:sp>
      <p:sp>
        <p:nvSpPr>
          <p:cNvPr id="15" name="TextBox 15"/>
          <p:cNvSpPr txBox="1"/>
          <p:nvPr/>
        </p:nvSpPr>
        <p:spPr>
          <a:xfrm>
            <a:off x="12120073" y="8549854"/>
            <a:ext cx="4241964" cy="763402"/>
          </a:xfrm>
          <a:prstGeom prst="rect">
            <a:avLst/>
          </a:prstGeom>
        </p:spPr>
        <p:txBody>
          <a:bodyPr lIns="0" tIns="0" rIns="0" bIns="0" rtlCol="0" anchor="t">
            <a:spAutoFit/>
          </a:bodyPr>
          <a:lstStyle/>
          <a:p>
            <a:pPr algn="ctr">
              <a:lnSpc>
                <a:spcPts val="3079"/>
              </a:lnSpc>
            </a:pPr>
            <a:r>
              <a:rPr lang="en-US" sz="2199">
                <a:solidFill>
                  <a:srgbClr val="000000"/>
                </a:solidFill>
                <a:latin typeface="Clear Sans"/>
                <a:ea typeface="Clear Sans"/>
                <a:cs typeface="Clear Sans"/>
                <a:sym typeface="Clear Sans"/>
              </a:rPr>
              <a:t>Manage room rentals， courses and Monitor student attendance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067550"/>
            <a:ext cx="18288000" cy="0"/>
          </a:xfrm>
          <a:prstGeom prst="line">
            <a:avLst/>
          </a:prstGeom>
          <a:ln w="200025" cap="flat">
            <a:solidFill>
              <a:srgbClr val="FAB227"/>
            </a:solidFill>
            <a:prstDash val="sysDash"/>
            <a:headEnd type="none" w="sm" len="sm"/>
            <a:tailEnd type="none" w="sm" len="sm"/>
          </a:ln>
        </p:spPr>
      </p:sp>
      <p:grpSp>
        <p:nvGrpSpPr>
          <p:cNvPr id="3" name="Group 3"/>
          <p:cNvGrpSpPr/>
          <p:nvPr/>
        </p:nvGrpSpPr>
        <p:grpSpPr>
          <a:xfrm>
            <a:off x="1167091" y="5524500"/>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6" name="Group 6"/>
          <p:cNvGrpSpPr/>
          <p:nvPr/>
        </p:nvGrpSpPr>
        <p:grpSpPr>
          <a:xfrm>
            <a:off x="5467774" y="5524500"/>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9" name="Group 9"/>
          <p:cNvGrpSpPr/>
          <p:nvPr/>
        </p:nvGrpSpPr>
        <p:grpSpPr>
          <a:xfrm>
            <a:off x="9764106" y="5524500"/>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12" name="Freeform 12"/>
          <p:cNvSpPr/>
          <p:nvPr/>
        </p:nvSpPr>
        <p:spPr>
          <a:xfrm rot="-10042134">
            <a:off x="10459864" y="-1176045"/>
            <a:ext cx="8490985" cy="4091111"/>
          </a:xfrm>
          <a:custGeom>
            <a:avLst/>
            <a:gdLst/>
            <a:ahLst/>
            <a:cxnLst/>
            <a:rect l="l" t="t" r="r" b="b"/>
            <a:pathLst>
              <a:path w="8490985" h="4091111">
                <a:moveTo>
                  <a:pt x="0" y="0"/>
                </a:moveTo>
                <a:lnTo>
                  <a:pt x="8490985" y="0"/>
                </a:lnTo>
                <a:lnTo>
                  <a:pt x="8490985" y="4091111"/>
                </a:lnTo>
                <a:lnTo>
                  <a:pt x="0" y="409111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3" name="Group 13"/>
          <p:cNvGrpSpPr/>
          <p:nvPr/>
        </p:nvGrpSpPr>
        <p:grpSpPr>
          <a:xfrm>
            <a:off x="14059881" y="5524500"/>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16" name="Freeform 16"/>
          <p:cNvSpPr/>
          <p:nvPr/>
        </p:nvSpPr>
        <p:spPr>
          <a:xfrm>
            <a:off x="1088034" y="6016649"/>
            <a:ext cx="3225165" cy="2146200"/>
          </a:xfrm>
          <a:custGeom>
            <a:avLst/>
            <a:gdLst/>
            <a:ahLst/>
            <a:cxnLst/>
            <a:rect l="l" t="t" r="r" b="b"/>
            <a:pathLst>
              <a:path w="3225165" h="2146200">
                <a:moveTo>
                  <a:pt x="0" y="0"/>
                </a:moveTo>
                <a:lnTo>
                  <a:pt x="3225164" y="0"/>
                </a:lnTo>
                <a:lnTo>
                  <a:pt x="3225164" y="2146200"/>
                </a:lnTo>
                <a:lnTo>
                  <a:pt x="0" y="21462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a:off x="5989518" y="6294546"/>
            <a:ext cx="2193518" cy="1571357"/>
          </a:xfrm>
          <a:custGeom>
            <a:avLst/>
            <a:gdLst/>
            <a:ahLst/>
            <a:cxnLst/>
            <a:rect l="l" t="t" r="r" b="b"/>
            <a:pathLst>
              <a:path w="2193518" h="1571357">
                <a:moveTo>
                  <a:pt x="0" y="0"/>
                </a:moveTo>
                <a:lnTo>
                  <a:pt x="2193518" y="0"/>
                </a:lnTo>
                <a:lnTo>
                  <a:pt x="2193518" y="1571356"/>
                </a:lnTo>
                <a:lnTo>
                  <a:pt x="0" y="1571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Freeform 18"/>
          <p:cNvSpPr/>
          <p:nvPr/>
        </p:nvSpPr>
        <p:spPr>
          <a:xfrm>
            <a:off x="14478981" y="5938654"/>
            <a:ext cx="2345132" cy="2397440"/>
          </a:xfrm>
          <a:custGeom>
            <a:avLst/>
            <a:gdLst/>
            <a:ahLst/>
            <a:cxnLst/>
            <a:rect l="l" t="t" r="r" b="b"/>
            <a:pathLst>
              <a:path w="2345132" h="2397440">
                <a:moveTo>
                  <a:pt x="0" y="0"/>
                </a:moveTo>
                <a:lnTo>
                  <a:pt x="2345132" y="0"/>
                </a:lnTo>
                <a:lnTo>
                  <a:pt x="2345132" y="2397440"/>
                </a:lnTo>
                <a:lnTo>
                  <a:pt x="0" y="239744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9" name="Freeform 19"/>
          <p:cNvSpPr/>
          <p:nvPr/>
        </p:nvSpPr>
        <p:spPr>
          <a:xfrm>
            <a:off x="10386488" y="6206676"/>
            <a:ext cx="1878879" cy="1766146"/>
          </a:xfrm>
          <a:custGeom>
            <a:avLst/>
            <a:gdLst/>
            <a:ahLst/>
            <a:cxnLst/>
            <a:rect l="l" t="t" r="r" b="b"/>
            <a:pathLst>
              <a:path w="1878879" h="1766146">
                <a:moveTo>
                  <a:pt x="0" y="0"/>
                </a:moveTo>
                <a:lnTo>
                  <a:pt x="1878879" y="0"/>
                </a:lnTo>
                <a:lnTo>
                  <a:pt x="1878879" y="1766146"/>
                </a:lnTo>
                <a:lnTo>
                  <a:pt x="0" y="176614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0" name="TextBox 20"/>
          <p:cNvSpPr txBox="1"/>
          <p:nvPr/>
        </p:nvSpPr>
        <p:spPr>
          <a:xfrm>
            <a:off x="1119466" y="1382960"/>
            <a:ext cx="10460945" cy="774573"/>
          </a:xfrm>
          <a:prstGeom prst="rect">
            <a:avLst/>
          </a:prstGeom>
        </p:spPr>
        <p:txBody>
          <a:bodyPr lIns="0" tIns="0" rIns="0" bIns="0" rtlCol="0" anchor="t">
            <a:spAutoFit/>
          </a:bodyPr>
          <a:lstStyle/>
          <a:p>
            <a:pPr algn="l">
              <a:lnSpc>
                <a:spcPts val="5615"/>
              </a:lnSpc>
            </a:pPr>
            <a:r>
              <a:rPr lang="en-US" sz="5199">
                <a:solidFill>
                  <a:srgbClr val="070707"/>
                </a:solidFill>
                <a:latin typeface="Poppins"/>
                <a:ea typeface="Poppins"/>
                <a:cs typeface="Poppins"/>
                <a:sym typeface="Poppins"/>
              </a:rPr>
              <a:t>User case of Login</a:t>
            </a:r>
          </a:p>
        </p:txBody>
      </p:sp>
      <p:sp>
        <p:nvSpPr>
          <p:cNvPr id="21" name="TextBox 21"/>
          <p:cNvSpPr txBox="1"/>
          <p:nvPr/>
        </p:nvSpPr>
        <p:spPr>
          <a:xfrm>
            <a:off x="1028700"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Enter Credential</a:t>
            </a:r>
          </a:p>
        </p:txBody>
      </p:sp>
      <p:sp>
        <p:nvSpPr>
          <p:cNvPr id="22" name="TextBox 22"/>
          <p:cNvSpPr txBox="1"/>
          <p:nvPr/>
        </p:nvSpPr>
        <p:spPr>
          <a:xfrm>
            <a:off x="5329383"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Send Request</a:t>
            </a:r>
          </a:p>
        </p:txBody>
      </p:sp>
      <p:sp>
        <p:nvSpPr>
          <p:cNvPr id="23" name="TextBox 23"/>
          <p:cNvSpPr txBox="1"/>
          <p:nvPr/>
        </p:nvSpPr>
        <p:spPr>
          <a:xfrm>
            <a:off x="9625715"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Verify Password</a:t>
            </a:r>
          </a:p>
        </p:txBody>
      </p:sp>
      <p:sp>
        <p:nvSpPr>
          <p:cNvPr id="24" name="TextBox 24"/>
          <p:cNvSpPr txBox="1"/>
          <p:nvPr/>
        </p:nvSpPr>
        <p:spPr>
          <a:xfrm>
            <a:off x="14059881"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Generate Token</a:t>
            </a:r>
          </a:p>
        </p:txBody>
      </p:sp>
      <p:sp>
        <p:nvSpPr>
          <p:cNvPr id="25" name="TextBox 25"/>
          <p:cNvSpPr txBox="1"/>
          <p:nvPr/>
        </p:nvSpPr>
        <p:spPr>
          <a:xfrm>
            <a:off x="1167091" y="2477035"/>
            <a:ext cx="14860409" cy="2527309"/>
          </a:xfrm>
          <a:prstGeom prst="rect">
            <a:avLst/>
          </a:prstGeom>
        </p:spPr>
        <p:txBody>
          <a:bodyPr lIns="0" tIns="0" rIns="0" bIns="0" rtlCol="0" anchor="t">
            <a:spAutoFit/>
          </a:bodyPr>
          <a:lstStyle/>
          <a:p>
            <a:pPr marL="513976" lvl="1" indent="-256988" algn="l">
              <a:lnSpc>
                <a:spcPts val="3356"/>
              </a:lnSpc>
              <a:buFont typeface="Arial"/>
              <a:buChar char="•"/>
            </a:pPr>
            <a:r>
              <a:rPr lang="en-US" sz="2380">
                <a:solidFill>
                  <a:srgbClr val="272525"/>
                </a:solidFill>
                <a:latin typeface="Poppins"/>
                <a:ea typeface="Poppins"/>
                <a:cs typeface="Poppins"/>
                <a:sym typeface="Poppins"/>
              </a:rPr>
              <a:t>Enter Credentials: Users enter their username and password</a:t>
            </a:r>
          </a:p>
          <a:p>
            <a:pPr marL="513976" lvl="1" indent="-256988" algn="l">
              <a:lnSpc>
                <a:spcPts val="3356"/>
              </a:lnSpc>
              <a:buFont typeface="Arial"/>
              <a:buChar char="•"/>
            </a:pPr>
            <a:r>
              <a:rPr lang="en-US" sz="2380">
                <a:solidFill>
                  <a:srgbClr val="272525"/>
                </a:solidFill>
                <a:latin typeface="Poppins"/>
                <a:ea typeface="Poppins"/>
                <a:cs typeface="Poppins"/>
                <a:sym typeface="Poppins"/>
              </a:rPr>
              <a:t>Send Request: Sends the username and password to 3 collections to search for the corresponding user.</a:t>
            </a:r>
          </a:p>
          <a:p>
            <a:pPr marL="513976" lvl="1" indent="-256988" algn="l">
              <a:lnSpc>
                <a:spcPts val="3356"/>
              </a:lnSpc>
              <a:buFont typeface="Arial"/>
              <a:buChar char="•"/>
            </a:pPr>
            <a:r>
              <a:rPr lang="en-US" sz="2380">
                <a:solidFill>
                  <a:srgbClr val="272525"/>
                </a:solidFill>
                <a:latin typeface="Poppins"/>
                <a:ea typeface="Poppins"/>
                <a:cs typeface="Poppins"/>
                <a:sym typeface="Poppins"/>
              </a:rPr>
              <a:t>Verify Password: If a user is found, the input password is encrypted and compared with the password stored in the database.</a:t>
            </a:r>
          </a:p>
          <a:p>
            <a:pPr marL="513976" lvl="1" indent="-256988" algn="l">
              <a:lnSpc>
                <a:spcPts val="3356"/>
              </a:lnSpc>
              <a:buFont typeface="Arial"/>
              <a:buChar char="•"/>
            </a:pPr>
            <a:r>
              <a:rPr lang="en-US" sz="2380">
                <a:solidFill>
                  <a:srgbClr val="272525"/>
                </a:solidFill>
                <a:latin typeface="Poppins"/>
                <a:ea typeface="Poppins"/>
                <a:cs typeface="Poppins"/>
                <a:sym typeface="Poppins"/>
              </a:rPr>
              <a:t>Generate Token: Generates a JWT token and stores it in the browser.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xmlns="" r:embed="rId3"/>
                </a:ext>
              </a:extLst>
            </a:blip>
            <a:stretch>
              <a:fillRect l="-171" t="-308623" r="-7088" b="-1042730"/>
            </a:stretch>
          </a:blipFill>
        </p:spPr>
      </p:sp>
      <p:sp>
        <p:nvSpPr>
          <p:cNvPr id="3" name="TextBox 3"/>
          <p:cNvSpPr txBox="1"/>
          <p:nvPr/>
        </p:nvSpPr>
        <p:spPr>
          <a:xfrm>
            <a:off x="1924533" y="1423399"/>
            <a:ext cx="15046762" cy="1288984"/>
          </a:xfrm>
          <a:prstGeom prst="rect">
            <a:avLst/>
          </a:prstGeom>
        </p:spPr>
        <p:txBody>
          <a:bodyPr lIns="0" tIns="0" rIns="0" bIns="0" rtlCol="0" anchor="t">
            <a:spAutoFit/>
          </a:bodyPr>
          <a:lstStyle/>
          <a:p>
            <a:pPr marL="0" lvl="0" indent="0" algn="l">
              <a:lnSpc>
                <a:spcPts val="9349"/>
              </a:lnSpc>
              <a:spcBef>
                <a:spcPct val="0"/>
              </a:spcBef>
            </a:pPr>
            <a:r>
              <a:rPr lang="en-US" sz="8499" b="1">
                <a:solidFill>
                  <a:srgbClr val="000000"/>
                </a:solidFill>
                <a:latin typeface="Poppins Bold"/>
                <a:ea typeface="Poppins Bold"/>
                <a:cs typeface="Poppins Bold"/>
                <a:sym typeface="Poppins Bold"/>
              </a:rPr>
              <a:t>Access Control</a:t>
            </a:r>
          </a:p>
        </p:txBody>
      </p:sp>
      <p:sp>
        <p:nvSpPr>
          <p:cNvPr id="4" name="TextBox 4"/>
          <p:cNvSpPr txBox="1"/>
          <p:nvPr/>
        </p:nvSpPr>
        <p:spPr>
          <a:xfrm>
            <a:off x="1905483" y="2693044"/>
            <a:ext cx="15046762" cy="514317"/>
          </a:xfrm>
          <a:prstGeom prst="rect">
            <a:avLst/>
          </a:prstGeom>
        </p:spPr>
        <p:txBody>
          <a:bodyPr lIns="0" tIns="0" rIns="0" bIns="0" rtlCol="0" anchor="t">
            <a:spAutoFit/>
          </a:bodyPr>
          <a:lstStyle/>
          <a:p>
            <a:pPr algn="l">
              <a:lnSpc>
                <a:spcPts val="3900"/>
              </a:lnSpc>
            </a:pPr>
            <a:r>
              <a:rPr lang="en-US" sz="3000" spc="120">
                <a:solidFill>
                  <a:srgbClr val="000000"/>
                </a:solidFill>
                <a:latin typeface="Poppins"/>
                <a:ea typeface="Poppins"/>
                <a:cs typeface="Poppins"/>
                <a:sym typeface="Poppins"/>
              </a:rPr>
              <a:t>Restricts different roles to access specific URLs.</a:t>
            </a:r>
          </a:p>
        </p:txBody>
      </p:sp>
      <p:sp>
        <p:nvSpPr>
          <p:cNvPr id="5" name="TextBox 5"/>
          <p:cNvSpPr txBox="1"/>
          <p:nvPr/>
        </p:nvSpPr>
        <p:spPr>
          <a:xfrm>
            <a:off x="1905483" y="6598810"/>
            <a:ext cx="6605037" cy="1934845"/>
          </a:xfrm>
          <a:prstGeom prst="rect">
            <a:avLst/>
          </a:prstGeom>
        </p:spPr>
        <p:txBody>
          <a:bodyPr lIns="0" tIns="0" rIns="0" bIns="0" rtlCol="0" anchor="t">
            <a:spAutoFit/>
          </a:bodyPr>
          <a:lstStyle/>
          <a:p>
            <a:pPr algn="l">
              <a:lnSpc>
                <a:spcPts val="3079"/>
              </a:lnSpc>
            </a:pPr>
            <a:r>
              <a:rPr lang="en-US" sz="2199" b="1">
                <a:solidFill>
                  <a:srgbClr val="000000"/>
                </a:solidFill>
                <a:latin typeface="Clear Sans Bold"/>
                <a:ea typeface="Clear Sans Bold"/>
                <a:cs typeface="Clear Sans Bold"/>
                <a:sym typeface="Clear Sans Bold"/>
              </a:rPr>
              <a:t>Home Page</a:t>
            </a:r>
            <a:r>
              <a:rPr lang="en-US" sz="2199">
                <a:solidFill>
                  <a:srgbClr val="000000"/>
                </a:solidFill>
                <a:latin typeface="Clear Sans"/>
                <a:ea typeface="Clear Sans"/>
                <a:cs typeface="Clear Sans"/>
                <a:sym typeface="Clear Sans"/>
              </a:rPr>
              <a:t> : http://localhost:3000/ </a:t>
            </a:r>
          </a:p>
          <a:p>
            <a:pPr algn="l">
              <a:lnSpc>
                <a:spcPts val="3079"/>
              </a:lnSpc>
            </a:pPr>
            <a:r>
              <a:rPr lang="en-US" sz="2199" b="1">
                <a:solidFill>
                  <a:srgbClr val="000000"/>
                </a:solidFill>
                <a:latin typeface="Clear Sans Bold"/>
                <a:ea typeface="Clear Sans Bold"/>
                <a:cs typeface="Clear Sans Bold"/>
                <a:sym typeface="Clear Sans Bold"/>
              </a:rPr>
              <a:t>Tutor</a:t>
            </a:r>
            <a:r>
              <a:rPr lang="en-US" sz="2199">
                <a:solidFill>
                  <a:srgbClr val="000000"/>
                </a:solidFill>
                <a:latin typeface="Clear Sans"/>
                <a:ea typeface="Clear Sans"/>
                <a:cs typeface="Clear Sans"/>
                <a:sym typeface="Clear Sans"/>
              </a:rPr>
              <a:t> : http://localhost:3000/tutor Dance Path </a:t>
            </a:r>
            <a:r>
              <a:rPr lang="en-US" sz="2199" b="1">
                <a:solidFill>
                  <a:srgbClr val="000000"/>
                </a:solidFill>
                <a:latin typeface="Clear Sans Bold"/>
                <a:ea typeface="Clear Sans Bold"/>
                <a:cs typeface="Clear Sans Bold"/>
                <a:sym typeface="Clear Sans Bold"/>
              </a:rPr>
              <a:t>Dance Path</a:t>
            </a:r>
            <a:r>
              <a:rPr lang="en-US" sz="2199">
                <a:solidFill>
                  <a:srgbClr val="000000"/>
                </a:solidFill>
                <a:latin typeface="Clear Sans"/>
                <a:ea typeface="Clear Sans"/>
                <a:cs typeface="Clear Sans"/>
                <a:sym typeface="Clear Sans"/>
              </a:rPr>
              <a:t> : http://localhost:3000/dance-path </a:t>
            </a:r>
            <a:r>
              <a:rPr lang="en-US" sz="2199" b="1">
                <a:solidFill>
                  <a:srgbClr val="000000"/>
                </a:solidFill>
                <a:latin typeface="Clear Sans Bold"/>
                <a:ea typeface="Clear Sans Bold"/>
                <a:cs typeface="Clear Sans Bold"/>
                <a:sym typeface="Clear Sans Bold"/>
              </a:rPr>
              <a:t>Score</a:t>
            </a:r>
            <a:r>
              <a:rPr lang="en-US" sz="2199">
                <a:solidFill>
                  <a:srgbClr val="000000"/>
                </a:solidFill>
                <a:latin typeface="Clear Sans"/>
                <a:ea typeface="Clear Sans"/>
                <a:cs typeface="Clear Sans"/>
                <a:sym typeface="Clear Sans"/>
              </a:rPr>
              <a:t> : http://localhost:3000/member-score </a:t>
            </a:r>
          </a:p>
          <a:p>
            <a:pPr algn="l">
              <a:lnSpc>
                <a:spcPts val="3079"/>
              </a:lnSpc>
            </a:pPr>
            <a:r>
              <a:rPr lang="en-US" sz="2199" b="1">
                <a:solidFill>
                  <a:srgbClr val="000000"/>
                </a:solidFill>
                <a:latin typeface="Clear Sans Bold"/>
                <a:ea typeface="Clear Sans Bold"/>
                <a:cs typeface="Clear Sans Bold"/>
                <a:sym typeface="Clear Sans Bold"/>
              </a:rPr>
              <a:t>Rent</a:t>
            </a:r>
            <a:r>
              <a:rPr lang="en-US" sz="2199">
                <a:solidFill>
                  <a:srgbClr val="000000"/>
                </a:solidFill>
                <a:latin typeface="Clear Sans"/>
                <a:ea typeface="Clear Sans"/>
                <a:cs typeface="Clear Sans"/>
                <a:sym typeface="Clear Sans"/>
              </a:rPr>
              <a:t> : ttp://localhost:3000/danceClass/roomRental</a:t>
            </a:r>
          </a:p>
        </p:txBody>
      </p:sp>
      <p:sp>
        <p:nvSpPr>
          <p:cNvPr id="6" name="TextBox 6"/>
          <p:cNvSpPr txBox="1"/>
          <p:nvPr/>
        </p:nvSpPr>
        <p:spPr>
          <a:xfrm>
            <a:off x="10080163" y="6403547"/>
            <a:ext cx="6605037" cy="2325370"/>
          </a:xfrm>
          <a:prstGeom prst="rect">
            <a:avLst/>
          </a:prstGeom>
        </p:spPr>
        <p:txBody>
          <a:bodyPr lIns="0" tIns="0" rIns="0" bIns="0" rtlCol="0" anchor="t">
            <a:spAutoFit/>
          </a:bodyPr>
          <a:lstStyle/>
          <a:p>
            <a:pPr algn="l">
              <a:lnSpc>
                <a:spcPts val="3079"/>
              </a:lnSpc>
            </a:pPr>
            <a:r>
              <a:rPr lang="en-US" sz="2199" b="1">
                <a:solidFill>
                  <a:srgbClr val="000000"/>
                </a:solidFill>
                <a:latin typeface="Clear Sans Bold"/>
                <a:ea typeface="Clear Sans Bold"/>
                <a:cs typeface="Clear Sans Bold"/>
                <a:sym typeface="Clear Sans Bold"/>
              </a:rPr>
              <a:t>Member</a:t>
            </a:r>
            <a:r>
              <a:rPr lang="en-US" sz="2199">
                <a:solidFill>
                  <a:srgbClr val="000000"/>
                </a:solidFill>
                <a:latin typeface="Clear Sans"/>
                <a:ea typeface="Clear Sans"/>
                <a:cs typeface="Clear Sans"/>
                <a:sym typeface="Clear Sans"/>
              </a:rPr>
              <a:t> : </a:t>
            </a:r>
          </a:p>
          <a:p>
            <a:pPr algn="l">
              <a:lnSpc>
                <a:spcPts val="3079"/>
              </a:lnSpc>
            </a:pPr>
            <a:r>
              <a:rPr lang="en-US" sz="2199">
                <a:solidFill>
                  <a:srgbClr val="000000"/>
                </a:solidFill>
                <a:latin typeface="Clear Sans"/>
                <a:ea typeface="Clear Sans"/>
                <a:cs typeface="Clear Sans"/>
                <a:sym typeface="Clear Sans"/>
              </a:rPr>
              <a:t>http://localhost:3000/member/information</a:t>
            </a:r>
          </a:p>
          <a:p>
            <a:pPr algn="l">
              <a:lnSpc>
                <a:spcPts val="3079"/>
              </a:lnSpc>
            </a:pPr>
            <a:r>
              <a:rPr lang="en-US" sz="2199" b="1">
                <a:solidFill>
                  <a:srgbClr val="000000"/>
                </a:solidFill>
                <a:latin typeface="Clear Sans Bold"/>
                <a:ea typeface="Clear Sans Bold"/>
                <a:cs typeface="Clear Sans Bold"/>
                <a:sym typeface="Clear Sans Bold"/>
              </a:rPr>
              <a:t>Teacher</a:t>
            </a:r>
            <a:r>
              <a:rPr lang="en-US" sz="2199">
                <a:solidFill>
                  <a:srgbClr val="000000"/>
                </a:solidFill>
                <a:latin typeface="Clear Sans"/>
                <a:ea typeface="Clear Sans"/>
                <a:cs typeface="Clear Sans"/>
                <a:sym typeface="Clear Sans"/>
              </a:rPr>
              <a:t> : </a:t>
            </a:r>
          </a:p>
          <a:p>
            <a:pPr algn="l">
              <a:lnSpc>
                <a:spcPts val="3079"/>
              </a:lnSpc>
            </a:pPr>
            <a:r>
              <a:rPr lang="en-US" sz="2199">
                <a:solidFill>
                  <a:srgbClr val="000000"/>
                </a:solidFill>
                <a:latin typeface="Clear Sans"/>
                <a:ea typeface="Clear Sans"/>
                <a:cs typeface="Clear Sans"/>
                <a:sym typeface="Clear Sans"/>
              </a:rPr>
              <a:t>http://localhost:3000/teacher/information</a:t>
            </a:r>
          </a:p>
          <a:p>
            <a:pPr algn="l">
              <a:lnSpc>
                <a:spcPts val="3079"/>
              </a:lnSpc>
            </a:pPr>
            <a:r>
              <a:rPr lang="en-US" sz="2199" b="1">
                <a:solidFill>
                  <a:srgbClr val="000000"/>
                </a:solidFill>
                <a:latin typeface="Clear Sans Bold"/>
                <a:ea typeface="Clear Sans Bold"/>
                <a:cs typeface="Clear Sans Bold"/>
                <a:sym typeface="Clear Sans Bold"/>
              </a:rPr>
              <a:t>Staff </a:t>
            </a:r>
            <a:r>
              <a:rPr lang="en-US" sz="2199">
                <a:solidFill>
                  <a:srgbClr val="000000"/>
                </a:solidFill>
                <a:latin typeface="Clear Sans"/>
                <a:ea typeface="Clear Sans"/>
                <a:cs typeface="Clear Sans"/>
                <a:sym typeface="Clear Sans"/>
              </a:rPr>
              <a:t>: </a:t>
            </a:r>
          </a:p>
          <a:p>
            <a:pPr algn="l">
              <a:lnSpc>
                <a:spcPts val="3079"/>
              </a:lnSpc>
            </a:pPr>
            <a:r>
              <a:rPr lang="en-US" sz="2199">
                <a:solidFill>
                  <a:srgbClr val="000000"/>
                </a:solidFill>
                <a:latin typeface="Clear Sans"/>
                <a:ea typeface="Clear Sans"/>
                <a:cs typeface="Clear Sans"/>
                <a:sym typeface="Clear Sans"/>
              </a:rPr>
              <a:t>http://localhost:3000/staff/information</a:t>
            </a:r>
          </a:p>
        </p:txBody>
      </p:sp>
      <p:sp>
        <p:nvSpPr>
          <p:cNvPr id="7" name="Freeform 7"/>
          <p:cNvSpPr/>
          <p:nvPr/>
        </p:nvSpPr>
        <p:spPr>
          <a:xfrm rot="5400000">
            <a:off x="15989101" y="1417013"/>
            <a:ext cx="689712" cy="702485"/>
          </a:xfrm>
          <a:custGeom>
            <a:avLst/>
            <a:gdLst/>
            <a:ahLst/>
            <a:cxnLst/>
            <a:rect l="l" t="t" r="r" b="b"/>
            <a:pathLst>
              <a:path w="689712" h="702485">
                <a:moveTo>
                  <a:pt x="0" y="0"/>
                </a:moveTo>
                <a:lnTo>
                  <a:pt x="689712" y="0"/>
                </a:lnTo>
                <a:lnTo>
                  <a:pt x="689712" y="702484"/>
                </a:lnTo>
                <a:lnTo>
                  <a:pt x="0" y="70248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905483" y="4145102"/>
            <a:ext cx="6605037" cy="1386842"/>
          </a:xfrm>
          <a:prstGeom prst="rect">
            <a:avLst/>
          </a:prstGeom>
        </p:spPr>
        <p:txBody>
          <a:bodyPr lIns="0" tIns="0" rIns="0" bIns="0" rtlCol="0" anchor="t">
            <a:spAutoFit/>
          </a:bodyPr>
          <a:lstStyle/>
          <a:p>
            <a:pPr algn="l">
              <a:lnSpc>
                <a:spcPts val="5759"/>
              </a:lnSpc>
            </a:pPr>
            <a:r>
              <a:rPr lang="en-US" sz="3599" b="1">
                <a:solidFill>
                  <a:srgbClr val="EB7703"/>
                </a:solidFill>
                <a:latin typeface="Poppins Bold"/>
                <a:ea typeface="Poppins Bold"/>
                <a:cs typeface="Poppins Bold"/>
                <a:sym typeface="Poppins Bold"/>
              </a:rPr>
              <a:t>Public URL</a:t>
            </a:r>
          </a:p>
          <a:p>
            <a:pPr algn="l">
              <a:lnSpc>
                <a:spcPts val="5279"/>
              </a:lnSpc>
            </a:pPr>
            <a:r>
              <a:rPr lang="en-US" sz="3299">
                <a:solidFill>
                  <a:srgbClr val="000000"/>
                </a:solidFill>
                <a:latin typeface="Poppins"/>
                <a:ea typeface="Poppins"/>
                <a:cs typeface="Poppins"/>
                <a:sym typeface="Poppins"/>
              </a:rPr>
              <a:t>Accessible by everyone.</a:t>
            </a:r>
          </a:p>
        </p:txBody>
      </p:sp>
      <p:sp>
        <p:nvSpPr>
          <p:cNvPr id="9" name="TextBox 9"/>
          <p:cNvSpPr txBox="1"/>
          <p:nvPr/>
        </p:nvSpPr>
        <p:spPr>
          <a:xfrm>
            <a:off x="10080163" y="4154627"/>
            <a:ext cx="6605037" cy="1901826"/>
          </a:xfrm>
          <a:prstGeom prst="rect">
            <a:avLst/>
          </a:prstGeom>
        </p:spPr>
        <p:txBody>
          <a:bodyPr lIns="0" tIns="0" rIns="0" bIns="0" rtlCol="0" anchor="t">
            <a:spAutoFit/>
          </a:bodyPr>
          <a:lstStyle/>
          <a:p>
            <a:pPr algn="l">
              <a:lnSpc>
                <a:spcPts val="5599"/>
              </a:lnSpc>
            </a:pPr>
            <a:r>
              <a:rPr lang="en-US" sz="3499" b="1">
                <a:solidFill>
                  <a:srgbClr val="EB7703"/>
                </a:solidFill>
                <a:latin typeface="Poppins Bold"/>
                <a:ea typeface="Poppins Bold"/>
                <a:cs typeface="Poppins Bold"/>
                <a:sym typeface="Poppins Bold"/>
              </a:rPr>
              <a:t>Private URL</a:t>
            </a:r>
          </a:p>
          <a:p>
            <a:pPr algn="l">
              <a:lnSpc>
                <a:spcPts val="4799"/>
              </a:lnSpc>
            </a:pPr>
            <a:r>
              <a:rPr lang="en-US" sz="2999">
                <a:solidFill>
                  <a:srgbClr val="000000"/>
                </a:solidFill>
                <a:latin typeface="Poppins"/>
                <a:ea typeface="Poppins"/>
                <a:cs typeface="Poppins"/>
                <a:sym typeface="Poppins"/>
              </a:rPr>
              <a:t>Accessible only by authorized roles </a:t>
            </a:r>
          </a:p>
        </p:txBody>
      </p:sp>
      <p:sp>
        <p:nvSpPr>
          <p:cNvPr id="10" name="AutoShape 10"/>
          <p:cNvSpPr/>
          <p:nvPr/>
        </p:nvSpPr>
        <p:spPr>
          <a:xfrm>
            <a:off x="1905483" y="4924281"/>
            <a:ext cx="6605037" cy="0"/>
          </a:xfrm>
          <a:prstGeom prst="line">
            <a:avLst/>
          </a:prstGeom>
          <a:ln w="19050" cap="rnd">
            <a:solidFill>
              <a:srgbClr val="FFB923"/>
            </a:solidFill>
            <a:prstDash val="solid"/>
            <a:headEnd type="none" w="sm" len="sm"/>
            <a:tailEnd type="none" w="sm" len="sm"/>
          </a:ln>
        </p:spPr>
      </p:sp>
      <p:sp>
        <p:nvSpPr>
          <p:cNvPr id="11" name="AutoShape 11"/>
          <p:cNvSpPr/>
          <p:nvPr/>
        </p:nvSpPr>
        <p:spPr>
          <a:xfrm>
            <a:off x="10080163" y="4924281"/>
            <a:ext cx="6605037" cy="0"/>
          </a:xfrm>
          <a:prstGeom prst="line">
            <a:avLst/>
          </a:prstGeom>
          <a:ln w="19050" cap="rnd">
            <a:solidFill>
              <a:srgbClr val="FFB923"/>
            </a:solidFill>
            <a:prstDash val="solid"/>
            <a:headEnd type="none" w="sm" len="sm"/>
            <a:tailEnd type="none" w="sm" len="sm"/>
          </a:ln>
        </p:spPr>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97476" y="7911408"/>
            <a:ext cx="9142965" cy="7746585"/>
          </a:xfrm>
          <a:custGeom>
            <a:avLst/>
            <a:gdLst/>
            <a:ahLst/>
            <a:cxnLst/>
            <a:rect l="l" t="t" r="r" b="b"/>
            <a:pathLst>
              <a:path w="9142965" h="7746585">
                <a:moveTo>
                  <a:pt x="0" y="0"/>
                </a:moveTo>
                <a:lnTo>
                  <a:pt x="9142965" y="0"/>
                </a:lnTo>
                <a:lnTo>
                  <a:pt x="9142965" y="7746586"/>
                </a:lnTo>
                <a:lnTo>
                  <a:pt x="0" y="77465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53988" y="8761586"/>
            <a:ext cx="6649743" cy="7199525"/>
          </a:xfrm>
          <a:custGeom>
            <a:avLst/>
            <a:gdLst/>
            <a:ahLst/>
            <a:cxnLst/>
            <a:rect l="l" t="t" r="r" b="b"/>
            <a:pathLst>
              <a:path w="6649743" h="7199525">
                <a:moveTo>
                  <a:pt x="0" y="0"/>
                </a:moveTo>
                <a:lnTo>
                  <a:pt x="6649743" y="0"/>
                </a:lnTo>
                <a:lnTo>
                  <a:pt x="6649743" y="7199525"/>
                </a:lnTo>
                <a:lnTo>
                  <a:pt x="0" y="71995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569710">
            <a:off x="-1502135" y="9031897"/>
            <a:ext cx="6649743" cy="7199525"/>
          </a:xfrm>
          <a:custGeom>
            <a:avLst/>
            <a:gdLst/>
            <a:ahLst/>
            <a:cxnLst/>
            <a:rect l="l" t="t" r="r" b="b"/>
            <a:pathLst>
              <a:path w="6649743" h="7199525">
                <a:moveTo>
                  <a:pt x="0" y="0"/>
                </a:moveTo>
                <a:lnTo>
                  <a:pt x="6649743" y="0"/>
                </a:lnTo>
                <a:lnTo>
                  <a:pt x="6649743" y="7199525"/>
                </a:lnTo>
                <a:lnTo>
                  <a:pt x="0" y="719952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5400000">
            <a:off x="-30868" y="361461"/>
            <a:ext cx="832230" cy="1334479"/>
          </a:xfrm>
          <a:custGeom>
            <a:avLst/>
            <a:gdLst/>
            <a:ahLst/>
            <a:cxnLst/>
            <a:rect l="l" t="t" r="r" b="b"/>
            <a:pathLst>
              <a:path w="832230" h="1334479">
                <a:moveTo>
                  <a:pt x="0" y="0"/>
                </a:moveTo>
                <a:lnTo>
                  <a:pt x="832230" y="0"/>
                </a:lnTo>
                <a:lnTo>
                  <a:pt x="832230" y="1334478"/>
                </a:lnTo>
                <a:lnTo>
                  <a:pt x="0" y="133447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6" name="Group 6"/>
          <p:cNvGrpSpPr/>
          <p:nvPr/>
        </p:nvGrpSpPr>
        <p:grpSpPr>
          <a:xfrm>
            <a:off x="385247" y="508672"/>
            <a:ext cx="1040056" cy="104005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227"/>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9" name="Freeform 9"/>
          <p:cNvSpPr/>
          <p:nvPr/>
        </p:nvSpPr>
        <p:spPr>
          <a:xfrm>
            <a:off x="687795" y="838504"/>
            <a:ext cx="434960" cy="380392"/>
          </a:xfrm>
          <a:custGeom>
            <a:avLst/>
            <a:gdLst/>
            <a:ahLst/>
            <a:cxnLst/>
            <a:rect l="l" t="t" r="r" b="b"/>
            <a:pathLst>
              <a:path w="434960" h="380392">
                <a:moveTo>
                  <a:pt x="0" y="0"/>
                </a:moveTo>
                <a:lnTo>
                  <a:pt x="434960" y="0"/>
                </a:lnTo>
                <a:lnTo>
                  <a:pt x="434960" y="380392"/>
                </a:lnTo>
                <a:lnTo>
                  <a:pt x="0" y="38039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TextBox 10"/>
          <p:cNvSpPr txBox="1"/>
          <p:nvPr/>
        </p:nvSpPr>
        <p:spPr>
          <a:xfrm>
            <a:off x="4401947" y="1106699"/>
            <a:ext cx="9484107" cy="1250950"/>
          </a:xfrm>
          <a:prstGeom prst="rect">
            <a:avLst/>
          </a:prstGeom>
        </p:spPr>
        <p:txBody>
          <a:bodyPr lIns="0" tIns="0" rIns="0" bIns="0" rtlCol="0" anchor="t">
            <a:spAutoFit/>
          </a:bodyPr>
          <a:lstStyle/>
          <a:p>
            <a:pPr algn="ctr">
              <a:lnSpc>
                <a:spcPts val="9799"/>
              </a:lnSpc>
            </a:pPr>
            <a:r>
              <a:rPr lang="en-US" sz="6999" b="1">
                <a:solidFill>
                  <a:srgbClr val="070707"/>
                </a:solidFill>
                <a:latin typeface="Poppins Heavy"/>
                <a:ea typeface="Poppins Heavy"/>
                <a:cs typeface="Poppins Heavy"/>
                <a:sym typeface="Poppins Heavy"/>
              </a:rPr>
              <a:t>Next Work to Do</a:t>
            </a:r>
          </a:p>
        </p:txBody>
      </p:sp>
      <p:sp>
        <p:nvSpPr>
          <p:cNvPr id="11" name="TextBox 11"/>
          <p:cNvSpPr txBox="1"/>
          <p:nvPr/>
        </p:nvSpPr>
        <p:spPr>
          <a:xfrm>
            <a:off x="1510655" y="4240001"/>
            <a:ext cx="7633345" cy="441391"/>
          </a:xfrm>
          <a:prstGeom prst="rect">
            <a:avLst/>
          </a:prstGeom>
        </p:spPr>
        <p:txBody>
          <a:bodyPr lIns="0" tIns="0" rIns="0" bIns="0" rtlCol="0" anchor="t">
            <a:spAutoFit/>
          </a:bodyPr>
          <a:lstStyle/>
          <a:p>
            <a:pPr algn="l">
              <a:lnSpc>
                <a:spcPts val="3499"/>
              </a:lnSpc>
            </a:pPr>
            <a:r>
              <a:rPr lang="en-US" sz="2499">
                <a:solidFill>
                  <a:srgbClr val="2D3748"/>
                </a:solidFill>
                <a:latin typeface="Poppins"/>
                <a:ea typeface="Poppins"/>
                <a:cs typeface="Poppins"/>
                <a:sym typeface="Poppins"/>
              </a:rPr>
              <a:t>Implement real-time communication features.</a:t>
            </a:r>
          </a:p>
        </p:txBody>
      </p:sp>
      <p:sp>
        <p:nvSpPr>
          <p:cNvPr id="12" name="TextBox 12"/>
          <p:cNvSpPr txBox="1"/>
          <p:nvPr/>
        </p:nvSpPr>
        <p:spPr>
          <a:xfrm>
            <a:off x="9988310" y="4280853"/>
            <a:ext cx="6789035" cy="879607"/>
          </a:xfrm>
          <a:prstGeom prst="rect">
            <a:avLst/>
          </a:prstGeom>
        </p:spPr>
        <p:txBody>
          <a:bodyPr lIns="0" tIns="0" rIns="0" bIns="0" rtlCol="0" anchor="t">
            <a:spAutoFit/>
          </a:bodyPr>
          <a:lstStyle/>
          <a:p>
            <a:pPr algn="l">
              <a:lnSpc>
                <a:spcPts val="3499"/>
              </a:lnSpc>
            </a:pPr>
            <a:r>
              <a:rPr lang="en-US" sz="2499">
                <a:solidFill>
                  <a:srgbClr val="2D3748"/>
                </a:solidFill>
                <a:latin typeface="Poppins"/>
                <a:ea typeface="Poppins"/>
                <a:cs typeface="Poppins"/>
                <a:sym typeface="Poppins"/>
              </a:rPr>
              <a:t>Integrate online payment system for easy transactions.</a:t>
            </a:r>
          </a:p>
        </p:txBody>
      </p:sp>
      <p:sp>
        <p:nvSpPr>
          <p:cNvPr id="13" name="TextBox 13"/>
          <p:cNvSpPr txBox="1"/>
          <p:nvPr/>
        </p:nvSpPr>
        <p:spPr>
          <a:xfrm>
            <a:off x="1510655" y="6722399"/>
            <a:ext cx="7633345" cy="879607"/>
          </a:xfrm>
          <a:prstGeom prst="rect">
            <a:avLst/>
          </a:prstGeom>
        </p:spPr>
        <p:txBody>
          <a:bodyPr lIns="0" tIns="0" rIns="0" bIns="0" rtlCol="0" anchor="t">
            <a:spAutoFit/>
          </a:bodyPr>
          <a:lstStyle/>
          <a:p>
            <a:pPr algn="l">
              <a:lnSpc>
                <a:spcPts val="3499"/>
              </a:lnSpc>
            </a:pPr>
            <a:r>
              <a:rPr lang="en-US" sz="2499">
                <a:solidFill>
                  <a:srgbClr val="2D3748"/>
                </a:solidFill>
                <a:latin typeface="Poppins"/>
                <a:ea typeface="Poppins"/>
                <a:cs typeface="Poppins"/>
                <a:sym typeface="Poppins"/>
              </a:rPr>
              <a:t>Add interactive elements for user engagement</a:t>
            </a:r>
          </a:p>
          <a:p>
            <a:pPr algn="l">
              <a:lnSpc>
                <a:spcPts val="3499"/>
              </a:lnSpc>
            </a:pPr>
            <a:endParaRPr lang="en-US" sz="2499">
              <a:solidFill>
                <a:srgbClr val="2D3748"/>
              </a:solidFill>
              <a:latin typeface="Poppins"/>
              <a:ea typeface="Poppins"/>
              <a:cs typeface="Poppins"/>
              <a:sym typeface="Poppins"/>
            </a:endParaRPr>
          </a:p>
        </p:txBody>
      </p:sp>
      <p:sp>
        <p:nvSpPr>
          <p:cNvPr id="14" name="TextBox 14"/>
          <p:cNvSpPr txBox="1"/>
          <p:nvPr/>
        </p:nvSpPr>
        <p:spPr>
          <a:xfrm>
            <a:off x="9988310" y="6763250"/>
            <a:ext cx="6789035" cy="879607"/>
          </a:xfrm>
          <a:prstGeom prst="rect">
            <a:avLst/>
          </a:prstGeom>
        </p:spPr>
        <p:txBody>
          <a:bodyPr lIns="0" tIns="0" rIns="0" bIns="0" rtlCol="0" anchor="t">
            <a:spAutoFit/>
          </a:bodyPr>
          <a:lstStyle/>
          <a:p>
            <a:pPr algn="l">
              <a:lnSpc>
                <a:spcPts val="3499"/>
              </a:lnSpc>
            </a:pPr>
            <a:r>
              <a:rPr lang="en-US" sz="2499">
                <a:solidFill>
                  <a:srgbClr val="2D3748"/>
                </a:solidFill>
                <a:latin typeface="Poppins"/>
                <a:ea typeface="Poppins"/>
                <a:cs typeface="Poppins"/>
                <a:sym typeface="Poppins"/>
              </a:rPr>
              <a:t>Provide support for multimedia content such as videos, images, and audio.</a:t>
            </a:r>
          </a:p>
        </p:txBody>
      </p:sp>
      <p:sp>
        <p:nvSpPr>
          <p:cNvPr id="15" name="TextBox 15"/>
          <p:cNvSpPr txBox="1"/>
          <p:nvPr/>
        </p:nvSpPr>
        <p:spPr>
          <a:xfrm>
            <a:off x="2824000" y="3321824"/>
            <a:ext cx="6789035" cy="651477"/>
          </a:xfrm>
          <a:prstGeom prst="rect">
            <a:avLst/>
          </a:prstGeom>
        </p:spPr>
        <p:txBody>
          <a:bodyPr lIns="0" tIns="0" rIns="0" bIns="0" rtlCol="0" anchor="t">
            <a:spAutoFit/>
          </a:bodyPr>
          <a:lstStyle/>
          <a:p>
            <a:pPr algn="l">
              <a:lnSpc>
                <a:spcPts val="5040"/>
              </a:lnSpc>
            </a:pPr>
            <a:r>
              <a:rPr lang="en-US" sz="3600" b="1">
                <a:solidFill>
                  <a:srgbClr val="2D3748"/>
                </a:solidFill>
                <a:latin typeface="Poppins Bold"/>
                <a:ea typeface="Poppins Bold"/>
                <a:cs typeface="Poppins Bold"/>
                <a:sym typeface="Poppins Bold"/>
              </a:rPr>
              <a:t>Instant Messaging</a:t>
            </a:r>
          </a:p>
        </p:txBody>
      </p:sp>
      <p:sp>
        <p:nvSpPr>
          <p:cNvPr id="16" name="TextBox 16"/>
          <p:cNvSpPr txBox="1"/>
          <p:nvPr/>
        </p:nvSpPr>
        <p:spPr>
          <a:xfrm>
            <a:off x="11402851" y="3360871"/>
            <a:ext cx="6789035" cy="651477"/>
          </a:xfrm>
          <a:prstGeom prst="rect">
            <a:avLst/>
          </a:prstGeom>
        </p:spPr>
        <p:txBody>
          <a:bodyPr lIns="0" tIns="0" rIns="0" bIns="0" rtlCol="0" anchor="t">
            <a:spAutoFit/>
          </a:bodyPr>
          <a:lstStyle/>
          <a:p>
            <a:pPr algn="l">
              <a:lnSpc>
                <a:spcPts val="5040"/>
              </a:lnSpc>
            </a:pPr>
            <a:r>
              <a:rPr lang="en-US" sz="3600" b="1">
                <a:solidFill>
                  <a:srgbClr val="2D3748"/>
                </a:solidFill>
                <a:latin typeface="Poppins Bold"/>
                <a:ea typeface="Poppins Bold"/>
                <a:cs typeface="Poppins Bold"/>
                <a:sym typeface="Poppins Bold"/>
              </a:rPr>
              <a:t>Online Payment</a:t>
            </a:r>
          </a:p>
        </p:txBody>
      </p:sp>
      <p:sp>
        <p:nvSpPr>
          <p:cNvPr id="17" name="TextBox 17"/>
          <p:cNvSpPr txBox="1"/>
          <p:nvPr/>
        </p:nvSpPr>
        <p:spPr>
          <a:xfrm>
            <a:off x="2851827" y="5852794"/>
            <a:ext cx="6789035" cy="651477"/>
          </a:xfrm>
          <a:prstGeom prst="rect">
            <a:avLst/>
          </a:prstGeom>
        </p:spPr>
        <p:txBody>
          <a:bodyPr lIns="0" tIns="0" rIns="0" bIns="0" rtlCol="0" anchor="t">
            <a:spAutoFit/>
          </a:bodyPr>
          <a:lstStyle/>
          <a:p>
            <a:pPr algn="l">
              <a:lnSpc>
                <a:spcPts val="5040"/>
              </a:lnSpc>
            </a:pPr>
            <a:r>
              <a:rPr lang="en-US" sz="3600" b="1">
                <a:solidFill>
                  <a:srgbClr val="2D3748"/>
                </a:solidFill>
                <a:latin typeface="Poppins Bold"/>
                <a:ea typeface="Poppins Bold"/>
                <a:cs typeface="Poppins Bold"/>
                <a:sym typeface="Poppins Bold"/>
              </a:rPr>
              <a:t>Interactive Features</a:t>
            </a:r>
          </a:p>
        </p:txBody>
      </p:sp>
      <p:sp>
        <p:nvSpPr>
          <p:cNvPr id="18" name="TextBox 18"/>
          <p:cNvSpPr txBox="1"/>
          <p:nvPr/>
        </p:nvSpPr>
        <p:spPr>
          <a:xfrm>
            <a:off x="11431426" y="5852794"/>
            <a:ext cx="6789035" cy="651477"/>
          </a:xfrm>
          <a:prstGeom prst="rect">
            <a:avLst/>
          </a:prstGeom>
        </p:spPr>
        <p:txBody>
          <a:bodyPr lIns="0" tIns="0" rIns="0" bIns="0" rtlCol="0" anchor="t">
            <a:spAutoFit/>
          </a:bodyPr>
          <a:lstStyle/>
          <a:p>
            <a:pPr algn="l">
              <a:lnSpc>
                <a:spcPts val="5040"/>
              </a:lnSpc>
            </a:pPr>
            <a:r>
              <a:rPr lang="en-US" sz="3600" b="1">
                <a:solidFill>
                  <a:srgbClr val="2D3748"/>
                </a:solidFill>
                <a:latin typeface="Poppins Bold"/>
                <a:ea typeface="Poppins Bold"/>
                <a:cs typeface="Poppins Bold"/>
                <a:sym typeface="Poppins Bold"/>
              </a:rPr>
              <a:t>Multimedia Support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643" r="-11643"/>
            </a:stretch>
          </a:blipFill>
        </p:spPr>
      </p:sp>
      <p:sp>
        <p:nvSpPr>
          <p:cNvPr id="3" name="TextBox 3"/>
          <p:cNvSpPr txBox="1"/>
          <p:nvPr/>
        </p:nvSpPr>
        <p:spPr>
          <a:xfrm>
            <a:off x="2631886" y="3694574"/>
            <a:ext cx="13024227" cy="2692401"/>
          </a:xfrm>
          <a:prstGeom prst="rect">
            <a:avLst/>
          </a:prstGeom>
        </p:spPr>
        <p:txBody>
          <a:bodyPr lIns="0" tIns="0" rIns="0" bIns="0" rtlCol="0" anchor="t">
            <a:spAutoFit/>
          </a:bodyPr>
          <a:lstStyle/>
          <a:p>
            <a:pPr algn="ctr">
              <a:lnSpc>
                <a:spcPts val="18400"/>
              </a:lnSpc>
            </a:pPr>
            <a:r>
              <a:rPr lang="en-US" sz="20000" b="1">
                <a:solidFill>
                  <a:srgbClr val="272525"/>
                </a:solidFill>
                <a:latin typeface="Poppins Bold"/>
                <a:ea typeface="Poppins Bold"/>
                <a:cs typeface="Poppins Bold"/>
                <a:sym typeface="Poppins Bold"/>
              </a:rPr>
              <a:t>DEMO</a:t>
            </a:r>
          </a:p>
        </p:txBody>
      </p:sp>
      <p:sp>
        <p:nvSpPr>
          <p:cNvPr id="4" name="Freeform 4"/>
          <p:cNvSpPr/>
          <p:nvPr/>
        </p:nvSpPr>
        <p:spPr>
          <a:xfrm>
            <a:off x="13297476" y="7911408"/>
            <a:ext cx="9142965" cy="7746585"/>
          </a:xfrm>
          <a:custGeom>
            <a:avLst/>
            <a:gdLst/>
            <a:ahLst/>
            <a:cxnLst/>
            <a:rect l="l" t="t" r="r" b="b"/>
            <a:pathLst>
              <a:path w="9142965" h="7746585">
                <a:moveTo>
                  <a:pt x="0" y="0"/>
                </a:moveTo>
                <a:lnTo>
                  <a:pt x="9142965" y="0"/>
                </a:lnTo>
                <a:lnTo>
                  <a:pt x="9142965" y="7746586"/>
                </a:lnTo>
                <a:lnTo>
                  <a:pt x="0" y="774658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953988" y="8761586"/>
            <a:ext cx="6649743" cy="7199525"/>
          </a:xfrm>
          <a:custGeom>
            <a:avLst/>
            <a:gdLst/>
            <a:ahLst/>
            <a:cxnLst/>
            <a:rect l="l" t="t" r="r" b="b"/>
            <a:pathLst>
              <a:path w="6649743" h="7199525">
                <a:moveTo>
                  <a:pt x="0" y="0"/>
                </a:moveTo>
                <a:lnTo>
                  <a:pt x="6649743" y="0"/>
                </a:lnTo>
                <a:lnTo>
                  <a:pt x="6649743" y="7199525"/>
                </a:lnTo>
                <a:lnTo>
                  <a:pt x="0" y="719952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1569710">
            <a:off x="-1502135" y="9031897"/>
            <a:ext cx="6649743" cy="7199525"/>
          </a:xfrm>
          <a:custGeom>
            <a:avLst/>
            <a:gdLst/>
            <a:ahLst/>
            <a:cxnLst/>
            <a:rect l="l" t="t" r="r" b="b"/>
            <a:pathLst>
              <a:path w="6649743" h="7199525">
                <a:moveTo>
                  <a:pt x="0" y="0"/>
                </a:moveTo>
                <a:lnTo>
                  <a:pt x="6649743" y="0"/>
                </a:lnTo>
                <a:lnTo>
                  <a:pt x="6649743" y="7199525"/>
                </a:lnTo>
                <a:lnTo>
                  <a:pt x="0" y="719952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3717003" y="-6032489"/>
            <a:ext cx="9142965" cy="7746585"/>
          </a:xfrm>
          <a:custGeom>
            <a:avLst/>
            <a:gdLst/>
            <a:ahLst/>
            <a:cxnLst/>
            <a:rect l="l" t="t" r="r" b="b"/>
            <a:pathLst>
              <a:path w="9142965" h="7746585">
                <a:moveTo>
                  <a:pt x="0" y="0"/>
                </a:moveTo>
                <a:lnTo>
                  <a:pt x="9142965" y="0"/>
                </a:lnTo>
                <a:lnTo>
                  <a:pt x="9142965" y="7746585"/>
                </a:lnTo>
                <a:lnTo>
                  <a:pt x="0" y="774658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13739612" y="-4600383"/>
            <a:ext cx="6649743" cy="7199525"/>
          </a:xfrm>
          <a:custGeom>
            <a:avLst/>
            <a:gdLst/>
            <a:ahLst/>
            <a:cxnLst/>
            <a:rect l="l" t="t" r="r" b="b"/>
            <a:pathLst>
              <a:path w="6649743" h="7199525">
                <a:moveTo>
                  <a:pt x="0" y="0"/>
                </a:moveTo>
                <a:lnTo>
                  <a:pt x="6649743" y="0"/>
                </a:lnTo>
                <a:lnTo>
                  <a:pt x="6649743" y="7199525"/>
                </a:lnTo>
                <a:lnTo>
                  <a:pt x="0" y="719952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rot="1569710">
            <a:off x="-4052282" y="-1000621"/>
            <a:ext cx="6649743" cy="7199525"/>
          </a:xfrm>
          <a:custGeom>
            <a:avLst/>
            <a:gdLst/>
            <a:ahLst/>
            <a:cxnLst/>
            <a:rect l="l" t="t" r="r" b="b"/>
            <a:pathLst>
              <a:path w="6649743" h="7199525">
                <a:moveTo>
                  <a:pt x="0" y="0"/>
                </a:moveTo>
                <a:lnTo>
                  <a:pt x="6649743" y="0"/>
                </a:lnTo>
                <a:lnTo>
                  <a:pt x="6649743" y="7199525"/>
                </a:lnTo>
                <a:lnTo>
                  <a:pt x="0" y="719952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6299" y="8501709"/>
            <a:ext cx="19995906" cy="2046531"/>
            <a:chOff x="0" y="0"/>
            <a:chExt cx="5266411" cy="539004"/>
          </a:xfrm>
        </p:grpSpPr>
        <p:sp>
          <p:nvSpPr>
            <p:cNvPr id="3" name="Freeform 3"/>
            <p:cNvSpPr/>
            <p:nvPr/>
          </p:nvSpPr>
          <p:spPr>
            <a:xfrm>
              <a:off x="0" y="0"/>
              <a:ext cx="5266411" cy="539004"/>
            </a:xfrm>
            <a:custGeom>
              <a:avLst/>
              <a:gdLst/>
              <a:ahLst/>
              <a:cxnLst/>
              <a:rect l="l" t="t" r="r" b="b"/>
              <a:pathLst>
                <a:path w="5266411" h="539004">
                  <a:moveTo>
                    <a:pt x="19746" y="0"/>
                  </a:moveTo>
                  <a:lnTo>
                    <a:pt x="5246665" y="0"/>
                  </a:lnTo>
                  <a:cubicBezTo>
                    <a:pt x="5257571" y="0"/>
                    <a:pt x="5266411" y="8841"/>
                    <a:pt x="5266411" y="19746"/>
                  </a:cubicBezTo>
                  <a:lnTo>
                    <a:pt x="5266411" y="519258"/>
                  </a:lnTo>
                  <a:cubicBezTo>
                    <a:pt x="5266411" y="530164"/>
                    <a:pt x="5257571" y="539004"/>
                    <a:pt x="5246665" y="539004"/>
                  </a:cubicBezTo>
                  <a:lnTo>
                    <a:pt x="19746" y="539004"/>
                  </a:lnTo>
                  <a:cubicBezTo>
                    <a:pt x="8841" y="539004"/>
                    <a:pt x="0" y="530164"/>
                    <a:pt x="0" y="519258"/>
                  </a:cubicBezTo>
                  <a:lnTo>
                    <a:pt x="0" y="19746"/>
                  </a:lnTo>
                  <a:cubicBezTo>
                    <a:pt x="0" y="8841"/>
                    <a:pt x="8841" y="0"/>
                    <a:pt x="19746" y="0"/>
                  </a:cubicBezTo>
                  <a:close/>
                </a:path>
              </a:pathLst>
            </a:custGeom>
            <a:solidFill>
              <a:srgbClr val="FAB227"/>
            </a:solidFill>
          </p:spPr>
        </p:sp>
        <p:sp>
          <p:nvSpPr>
            <p:cNvPr id="4" name="TextBox 4"/>
            <p:cNvSpPr txBox="1"/>
            <p:nvPr/>
          </p:nvSpPr>
          <p:spPr>
            <a:xfrm>
              <a:off x="0" y="-38100"/>
              <a:ext cx="5266411" cy="57710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323406" y="2106767"/>
            <a:ext cx="5909636" cy="6423517"/>
          </a:xfrm>
          <a:custGeom>
            <a:avLst/>
            <a:gdLst/>
            <a:ahLst/>
            <a:cxnLst/>
            <a:rect l="l" t="t" r="r" b="b"/>
            <a:pathLst>
              <a:path w="5909636" h="6423517">
                <a:moveTo>
                  <a:pt x="0" y="0"/>
                </a:moveTo>
                <a:lnTo>
                  <a:pt x="5909636" y="0"/>
                </a:lnTo>
                <a:lnTo>
                  <a:pt x="5909636" y="6423517"/>
                </a:lnTo>
                <a:lnTo>
                  <a:pt x="0" y="6423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917117" y="6527705"/>
            <a:ext cx="5779189" cy="900233"/>
            <a:chOff x="0" y="0"/>
            <a:chExt cx="1522091" cy="237098"/>
          </a:xfrm>
        </p:grpSpPr>
        <p:sp>
          <p:nvSpPr>
            <p:cNvPr id="7" name="Freeform 7"/>
            <p:cNvSpPr/>
            <p:nvPr/>
          </p:nvSpPr>
          <p:spPr>
            <a:xfrm>
              <a:off x="0" y="0"/>
              <a:ext cx="1522091" cy="237098"/>
            </a:xfrm>
            <a:custGeom>
              <a:avLst/>
              <a:gdLst/>
              <a:ahLst/>
              <a:cxnLst/>
              <a:rect l="l" t="t" r="r" b="b"/>
              <a:pathLst>
                <a:path w="1522091" h="237098">
                  <a:moveTo>
                    <a:pt x="68321" y="0"/>
                  </a:moveTo>
                  <a:lnTo>
                    <a:pt x="1453770" y="0"/>
                  </a:lnTo>
                  <a:cubicBezTo>
                    <a:pt x="1491503" y="0"/>
                    <a:pt x="1522091" y="30588"/>
                    <a:pt x="1522091" y="68321"/>
                  </a:cubicBezTo>
                  <a:lnTo>
                    <a:pt x="1522091" y="168778"/>
                  </a:lnTo>
                  <a:cubicBezTo>
                    <a:pt x="1522091" y="206510"/>
                    <a:pt x="1491503" y="237098"/>
                    <a:pt x="1453770" y="237098"/>
                  </a:cubicBezTo>
                  <a:lnTo>
                    <a:pt x="68321" y="237098"/>
                  </a:lnTo>
                  <a:cubicBezTo>
                    <a:pt x="30588" y="237098"/>
                    <a:pt x="0" y="206510"/>
                    <a:pt x="0" y="168778"/>
                  </a:cubicBezTo>
                  <a:lnTo>
                    <a:pt x="0" y="68321"/>
                  </a:lnTo>
                  <a:cubicBezTo>
                    <a:pt x="0" y="30588"/>
                    <a:pt x="30588" y="0"/>
                    <a:pt x="68321" y="0"/>
                  </a:cubicBezTo>
                  <a:close/>
                </a:path>
              </a:pathLst>
            </a:custGeom>
            <a:solidFill>
              <a:srgbClr val="FFD964"/>
            </a:solidFill>
          </p:spPr>
        </p:sp>
        <p:sp>
          <p:nvSpPr>
            <p:cNvPr id="8" name="TextBox 8"/>
            <p:cNvSpPr txBox="1"/>
            <p:nvPr/>
          </p:nvSpPr>
          <p:spPr>
            <a:xfrm>
              <a:off x="0" y="-38100"/>
              <a:ext cx="1522091" cy="27519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917117" y="2421092"/>
            <a:ext cx="7226883" cy="3915197"/>
          </a:xfrm>
          <a:prstGeom prst="rect">
            <a:avLst/>
          </a:prstGeom>
        </p:spPr>
        <p:txBody>
          <a:bodyPr lIns="0" tIns="0" rIns="0" bIns="0" rtlCol="0" anchor="t">
            <a:spAutoFit/>
          </a:bodyPr>
          <a:lstStyle/>
          <a:p>
            <a:pPr algn="l">
              <a:lnSpc>
                <a:spcPts val="14223"/>
              </a:lnSpc>
            </a:pPr>
            <a:r>
              <a:rPr lang="en-US" sz="15981" b="1" spc="-47">
                <a:solidFill>
                  <a:srgbClr val="372A28"/>
                </a:solidFill>
                <a:latin typeface="Poppins Bold"/>
                <a:ea typeface="Poppins Bold"/>
                <a:cs typeface="Poppins Bold"/>
                <a:sym typeface="Poppins Bold"/>
              </a:rPr>
              <a:t>THANK YOU</a:t>
            </a:r>
          </a:p>
        </p:txBody>
      </p:sp>
      <p:sp>
        <p:nvSpPr>
          <p:cNvPr id="10" name="TextBox 10"/>
          <p:cNvSpPr txBox="1"/>
          <p:nvPr/>
        </p:nvSpPr>
        <p:spPr>
          <a:xfrm>
            <a:off x="2308548" y="6680023"/>
            <a:ext cx="4996327" cy="509905"/>
          </a:xfrm>
          <a:prstGeom prst="rect">
            <a:avLst/>
          </a:prstGeom>
        </p:spPr>
        <p:txBody>
          <a:bodyPr lIns="0" tIns="0" rIns="0" bIns="0" rtlCol="0" anchor="t">
            <a:spAutoFit/>
          </a:bodyPr>
          <a:lstStyle/>
          <a:p>
            <a:pPr algn="ctr">
              <a:lnSpc>
                <a:spcPts val="3920"/>
              </a:lnSpc>
              <a:spcBef>
                <a:spcPct val="0"/>
              </a:spcBef>
            </a:pPr>
            <a:r>
              <a:rPr lang="en-US" sz="2800">
                <a:solidFill>
                  <a:srgbClr val="372A28"/>
                </a:solidFill>
                <a:latin typeface="Poppins"/>
                <a:ea typeface="Poppins"/>
                <a:cs typeface="Poppins"/>
                <a:sym typeface="Poppins"/>
              </a:rPr>
              <a:t>www.X</a:t>
            </a:r>
            <a:r>
              <a:rPr lang="en-US" sz="2800">
                <a:solidFill>
                  <a:srgbClr val="372A28"/>
                </a:solidFill>
                <a:latin typeface="Poppins"/>
                <a:ea typeface="Poppins"/>
                <a:cs typeface="Poppins"/>
                <a:sym typeface="Poppins"/>
                <a:hlinkClick r:id="rId4" tooltip="http://localhost:3000"/>
              </a:rPr>
              <a:t>traLab.</a:t>
            </a:r>
            <a:r>
              <a:rPr lang="en-US" sz="2800">
                <a:solidFill>
                  <a:srgbClr val="372A28"/>
                </a:solidFill>
                <a:latin typeface="Poppins"/>
                <a:ea typeface="Poppins"/>
                <a:cs typeface="Poppins"/>
                <a:sym typeface="Poppins"/>
              </a:rPr>
              <a:t>com</a:t>
            </a:r>
          </a:p>
        </p:txBody>
      </p:sp>
      <p:sp>
        <p:nvSpPr>
          <p:cNvPr id="11" name="Freeform 11"/>
          <p:cNvSpPr/>
          <p:nvPr/>
        </p:nvSpPr>
        <p:spPr>
          <a:xfrm>
            <a:off x="-254567" y="-309835"/>
            <a:ext cx="3088866" cy="3088866"/>
          </a:xfrm>
          <a:custGeom>
            <a:avLst/>
            <a:gdLst/>
            <a:ahLst/>
            <a:cxnLst/>
            <a:rect l="l" t="t" r="r" b="b"/>
            <a:pathLst>
              <a:path w="3088866" h="3088866">
                <a:moveTo>
                  <a:pt x="0" y="0"/>
                </a:moveTo>
                <a:lnTo>
                  <a:pt x="3088866" y="0"/>
                </a:lnTo>
                <a:lnTo>
                  <a:pt x="3088866" y="3088866"/>
                </a:lnTo>
                <a:lnTo>
                  <a:pt x="0" y="30888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7711906" y="-1569748"/>
            <a:ext cx="3139497" cy="3139497"/>
          </a:xfrm>
          <a:custGeom>
            <a:avLst/>
            <a:gdLst/>
            <a:ahLst/>
            <a:cxnLst/>
            <a:rect l="l" t="t" r="r" b="b"/>
            <a:pathLst>
              <a:path w="3139497" h="3139497">
                <a:moveTo>
                  <a:pt x="0" y="0"/>
                </a:moveTo>
                <a:lnTo>
                  <a:pt x="3139496" y="0"/>
                </a:lnTo>
                <a:lnTo>
                  <a:pt x="3139496" y="3139496"/>
                </a:lnTo>
                <a:lnTo>
                  <a:pt x="0" y="313949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Freeform 13"/>
          <p:cNvSpPr/>
          <p:nvPr/>
        </p:nvSpPr>
        <p:spPr>
          <a:xfrm>
            <a:off x="6838150" y="4894314"/>
            <a:ext cx="1993491" cy="498373"/>
          </a:xfrm>
          <a:custGeom>
            <a:avLst/>
            <a:gdLst/>
            <a:ahLst/>
            <a:cxnLst/>
            <a:rect l="l" t="t" r="r" b="b"/>
            <a:pathLst>
              <a:path w="1993491" h="498373">
                <a:moveTo>
                  <a:pt x="0" y="0"/>
                </a:moveTo>
                <a:lnTo>
                  <a:pt x="1993491" y="0"/>
                </a:lnTo>
                <a:lnTo>
                  <a:pt x="1993491" y="498372"/>
                </a:lnTo>
                <a:lnTo>
                  <a:pt x="0" y="49837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4" name="Freeform 14"/>
          <p:cNvSpPr/>
          <p:nvPr/>
        </p:nvSpPr>
        <p:spPr>
          <a:xfrm flipH="1">
            <a:off x="15390418" y="-231054"/>
            <a:ext cx="3088866" cy="3088866"/>
          </a:xfrm>
          <a:custGeom>
            <a:avLst/>
            <a:gdLst/>
            <a:ahLst/>
            <a:cxnLst/>
            <a:rect l="l" t="t" r="r" b="b"/>
            <a:pathLst>
              <a:path w="3088866" h="3088866">
                <a:moveTo>
                  <a:pt x="3088867" y="0"/>
                </a:moveTo>
                <a:lnTo>
                  <a:pt x="0" y="0"/>
                </a:lnTo>
                <a:lnTo>
                  <a:pt x="0" y="3088867"/>
                </a:lnTo>
                <a:lnTo>
                  <a:pt x="3088867" y="3088867"/>
                </a:lnTo>
                <a:lnTo>
                  <a:pt x="3088867" y="0"/>
                </a:lnTo>
                <a:close/>
              </a:path>
            </a:pathLst>
          </a:custGeom>
          <a:blipFill>
            <a:blip r:embed="rId11">
              <a:extLst>
                <a:ext uri="{96DAC541-7B7A-43D3-8B79-37D633B846F1}">
                  <asvg:svgBlip xmlns:asvg="http://schemas.microsoft.com/office/drawing/2016/SVG/main" xmlns="" r:embed="rId12"/>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sp>
        <p:nvSpPr>
          <p:cNvPr id="2" name="Freeform 2"/>
          <p:cNvSpPr/>
          <p:nvPr/>
        </p:nvSpPr>
        <p:spPr>
          <a:xfrm rot="5400000">
            <a:off x="16563201" y="8229849"/>
            <a:ext cx="689712" cy="702485"/>
          </a:xfrm>
          <a:custGeom>
            <a:avLst/>
            <a:gdLst/>
            <a:ahLst/>
            <a:cxnLst/>
            <a:rect l="l" t="t" r="r" b="b"/>
            <a:pathLst>
              <a:path w="689712" h="702485">
                <a:moveTo>
                  <a:pt x="0" y="0"/>
                </a:moveTo>
                <a:lnTo>
                  <a:pt x="689713" y="0"/>
                </a:lnTo>
                <a:lnTo>
                  <a:pt x="689713" y="702485"/>
                </a:lnTo>
                <a:lnTo>
                  <a:pt x="0" y="7024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024322" y="-485127"/>
            <a:ext cx="21848972" cy="7206510"/>
          </a:xfrm>
          <a:custGeom>
            <a:avLst/>
            <a:gdLst/>
            <a:ahLst/>
            <a:cxnLst/>
            <a:rect l="l" t="t" r="r" b="b"/>
            <a:pathLst>
              <a:path w="21848972" h="7206510">
                <a:moveTo>
                  <a:pt x="0" y="0"/>
                </a:moveTo>
                <a:lnTo>
                  <a:pt x="21848971" y="0"/>
                </a:lnTo>
                <a:lnTo>
                  <a:pt x="21848971" y="7206510"/>
                </a:lnTo>
                <a:lnTo>
                  <a:pt x="0" y="7206510"/>
                </a:lnTo>
                <a:lnTo>
                  <a:pt x="0" y="0"/>
                </a:lnTo>
                <a:close/>
              </a:path>
            </a:pathLst>
          </a:custGeom>
          <a:blipFill>
            <a:blip r:embed="rId4"/>
            <a:stretch>
              <a:fillRect t="-34958" b="-34958"/>
            </a:stretch>
          </a:blipFill>
        </p:spPr>
      </p:sp>
      <p:sp>
        <p:nvSpPr>
          <p:cNvPr id="4" name="TextBox 4"/>
          <p:cNvSpPr txBox="1"/>
          <p:nvPr/>
        </p:nvSpPr>
        <p:spPr>
          <a:xfrm>
            <a:off x="1028700" y="8012766"/>
            <a:ext cx="10164189" cy="1212850"/>
          </a:xfrm>
          <a:prstGeom prst="rect">
            <a:avLst/>
          </a:prstGeom>
        </p:spPr>
        <p:txBody>
          <a:bodyPr lIns="0" tIns="0" rIns="0" bIns="0" rtlCol="0" anchor="t">
            <a:spAutoFit/>
          </a:bodyPr>
          <a:lstStyle/>
          <a:p>
            <a:pPr marL="0" lvl="0" indent="0" algn="l">
              <a:lnSpc>
                <a:spcPts val="9349"/>
              </a:lnSpc>
              <a:spcBef>
                <a:spcPct val="0"/>
              </a:spcBef>
            </a:pPr>
            <a:r>
              <a:rPr lang="en-US" sz="8499">
                <a:solidFill>
                  <a:srgbClr val="FFFFFF"/>
                </a:solidFill>
                <a:latin typeface="Hammersmith One"/>
                <a:ea typeface="Hammersmith One"/>
                <a:cs typeface="Hammersmith One"/>
                <a:sym typeface="Hammersmith One"/>
              </a:rPr>
              <a:t>Meet the Team</a:t>
            </a:r>
          </a:p>
        </p:txBody>
      </p:sp>
      <p:sp>
        <p:nvSpPr>
          <p:cNvPr id="5" name="TextBox 5"/>
          <p:cNvSpPr txBox="1"/>
          <p:nvPr/>
        </p:nvSpPr>
        <p:spPr>
          <a:xfrm>
            <a:off x="9966155" y="7510639"/>
            <a:ext cx="5639693" cy="1769364"/>
          </a:xfrm>
          <a:prstGeom prst="rect">
            <a:avLst/>
          </a:prstGeom>
        </p:spPr>
        <p:txBody>
          <a:bodyPr lIns="0" tIns="0" rIns="0" bIns="0" rtlCol="0" anchor="t">
            <a:spAutoFit/>
          </a:bodyPr>
          <a:lstStyle/>
          <a:p>
            <a:pPr algn="l">
              <a:lnSpc>
                <a:spcPts val="3888"/>
              </a:lnSpc>
            </a:pPr>
            <a:r>
              <a:rPr lang="en-US" sz="3600">
                <a:solidFill>
                  <a:srgbClr val="FFFFFF"/>
                </a:solidFill>
                <a:latin typeface="Poppins"/>
                <a:ea typeface="Poppins"/>
                <a:cs typeface="Poppins"/>
                <a:sym typeface="Poppins"/>
              </a:rPr>
              <a:t>Ho Ka Pik - Edna (4)</a:t>
            </a:r>
          </a:p>
          <a:p>
            <a:pPr algn="l">
              <a:lnSpc>
                <a:spcPts val="1079"/>
              </a:lnSpc>
            </a:pPr>
            <a:r>
              <a:rPr lang="en-US" sz="999">
                <a:solidFill>
                  <a:srgbClr val="FFFFFF"/>
                </a:solidFill>
                <a:latin typeface="Poppins"/>
                <a:ea typeface="Poppins"/>
                <a:cs typeface="Poppins"/>
                <a:sym typeface="Poppins"/>
              </a:rPr>
              <a:t> </a:t>
            </a:r>
          </a:p>
          <a:p>
            <a:pPr algn="l">
              <a:lnSpc>
                <a:spcPts val="3888"/>
              </a:lnSpc>
            </a:pPr>
            <a:r>
              <a:rPr lang="en-US" sz="3600">
                <a:solidFill>
                  <a:srgbClr val="FFFFFF"/>
                </a:solidFill>
                <a:latin typeface="Poppins"/>
                <a:ea typeface="Poppins"/>
                <a:cs typeface="Poppins"/>
                <a:sym typeface="Poppins"/>
              </a:rPr>
              <a:t>Yuen Ka Ki - Rainbow (8)</a:t>
            </a:r>
          </a:p>
          <a:p>
            <a:pPr algn="l">
              <a:lnSpc>
                <a:spcPts val="1079"/>
              </a:lnSpc>
            </a:pPr>
            <a:endParaRPr lang="en-US" sz="3600">
              <a:solidFill>
                <a:srgbClr val="FFFFFF"/>
              </a:solidFill>
              <a:latin typeface="Poppins"/>
              <a:ea typeface="Poppins"/>
              <a:cs typeface="Poppins"/>
              <a:sym typeface="Poppins"/>
            </a:endParaRPr>
          </a:p>
          <a:p>
            <a:pPr algn="l">
              <a:lnSpc>
                <a:spcPts val="3888"/>
              </a:lnSpc>
              <a:spcBef>
                <a:spcPct val="0"/>
              </a:spcBef>
            </a:pPr>
            <a:r>
              <a:rPr lang="en-US" sz="3600">
                <a:solidFill>
                  <a:srgbClr val="FFFFFF"/>
                </a:solidFill>
                <a:latin typeface="Poppins"/>
                <a:ea typeface="Poppins"/>
                <a:cs typeface="Poppins"/>
                <a:sym typeface="Poppins"/>
              </a:rPr>
              <a:t>Lau Tim - Tim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001"/>
        </a:solidFill>
        <a:effectLst/>
      </p:bgPr>
    </p:bg>
    <p:spTree>
      <p:nvGrpSpPr>
        <p:cNvPr id="1" name=""/>
        <p:cNvGrpSpPr/>
        <p:nvPr/>
      </p:nvGrpSpPr>
      <p:grpSpPr>
        <a:xfrm>
          <a:off x="0" y="0"/>
          <a:ext cx="0" cy="0"/>
          <a:chOff x="0" y="0"/>
          <a:chExt cx="0" cy="0"/>
        </a:xfrm>
      </p:grpSpPr>
      <p:grpSp>
        <p:nvGrpSpPr>
          <p:cNvPr id="2" name="Group 2"/>
          <p:cNvGrpSpPr/>
          <p:nvPr/>
        </p:nvGrpSpPr>
        <p:grpSpPr>
          <a:xfrm>
            <a:off x="0" y="2606011"/>
            <a:ext cx="18288000" cy="6500706"/>
            <a:chOff x="0" y="0"/>
            <a:chExt cx="4816593" cy="1712120"/>
          </a:xfrm>
        </p:grpSpPr>
        <p:sp>
          <p:nvSpPr>
            <p:cNvPr id="3" name="Freeform 3"/>
            <p:cNvSpPr/>
            <p:nvPr/>
          </p:nvSpPr>
          <p:spPr>
            <a:xfrm>
              <a:off x="0" y="0"/>
              <a:ext cx="4816592" cy="1712120"/>
            </a:xfrm>
            <a:custGeom>
              <a:avLst/>
              <a:gdLst/>
              <a:ahLst/>
              <a:cxnLst/>
              <a:rect l="l" t="t" r="r" b="b"/>
              <a:pathLst>
                <a:path w="4816592" h="1712120">
                  <a:moveTo>
                    <a:pt x="0" y="0"/>
                  </a:moveTo>
                  <a:lnTo>
                    <a:pt x="4816592" y="0"/>
                  </a:lnTo>
                  <a:lnTo>
                    <a:pt x="4816592" y="1712120"/>
                  </a:lnTo>
                  <a:lnTo>
                    <a:pt x="0" y="1712120"/>
                  </a:lnTo>
                  <a:close/>
                </a:path>
              </a:pathLst>
            </a:custGeom>
            <a:solidFill>
              <a:srgbClr val="FFFFFF"/>
            </a:solidFill>
          </p:spPr>
        </p:sp>
        <p:sp>
          <p:nvSpPr>
            <p:cNvPr id="4" name="TextBox 4"/>
            <p:cNvSpPr txBox="1"/>
            <p:nvPr/>
          </p:nvSpPr>
          <p:spPr>
            <a:xfrm>
              <a:off x="0" y="-38100"/>
              <a:ext cx="4816593" cy="1750220"/>
            </a:xfrm>
            <a:prstGeom prst="rect">
              <a:avLst/>
            </a:prstGeom>
          </p:spPr>
          <p:txBody>
            <a:bodyPr lIns="50800" tIns="50800" rIns="50800" bIns="50800" rtlCol="0" anchor="ctr"/>
            <a:lstStyle/>
            <a:p>
              <a:pPr algn="ctr">
                <a:lnSpc>
                  <a:spcPts val="3043"/>
                </a:lnSpc>
              </a:pPr>
              <a:endParaRPr/>
            </a:p>
          </p:txBody>
        </p:sp>
      </p:grpSp>
      <p:grpSp>
        <p:nvGrpSpPr>
          <p:cNvPr id="5" name="Group 5"/>
          <p:cNvGrpSpPr/>
          <p:nvPr/>
        </p:nvGrpSpPr>
        <p:grpSpPr>
          <a:xfrm>
            <a:off x="1388891" y="997054"/>
            <a:ext cx="5405727" cy="8719480"/>
            <a:chOff x="0" y="0"/>
            <a:chExt cx="1423731" cy="2296489"/>
          </a:xfrm>
        </p:grpSpPr>
        <p:sp>
          <p:nvSpPr>
            <p:cNvPr id="6" name="Freeform 6"/>
            <p:cNvSpPr/>
            <p:nvPr/>
          </p:nvSpPr>
          <p:spPr>
            <a:xfrm>
              <a:off x="0" y="0"/>
              <a:ext cx="1423731" cy="2296489"/>
            </a:xfrm>
            <a:custGeom>
              <a:avLst/>
              <a:gdLst/>
              <a:ahLst/>
              <a:cxnLst/>
              <a:rect l="l" t="t" r="r" b="b"/>
              <a:pathLst>
                <a:path w="1423731" h="2296489">
                  <a:moveTo>
                    <a:pt x="34372" y="0"/>
                  </a:moveTo>
                  <a:lnTo>
                    <a:pt x="1389359" y="0"/>
                  </a:lnTo>
                  <a:cubicBezTo>
                    <a:pt x="1398475" y="0"/>
                    <a:pt x="1407217" y="3621"/>
                    <a:pt x="1413663" y="10067"/>
                  </a:cubicBezTo>
                  <a:cubicBezTo>
                    <a:pt x="1420109" y="16513"/>
                    <a:pt x="1423731" y="25256"/>
                    <a:pt x="1423731" y="34372"/>
                  </a:cubicBezTo>
                  <a:lnTo>
                    <a:pt x="1423731" y="2262117"/>
                  </a:lnTo>
                  <a:cubicBezTo>
                    <a:pt x="1423731" y="2281100"/>
                    <a:pt x="1408342" y="2296489"/>
                    <a:pt x="1389359" y="2296489"/>
                  </a:cubicBezTo>
                  <a:lnTo>
                    <a:pt x="34372" y="2296489"/>
                  </a:lnTo>
                  <a:cubicBezTo>
                    <a:pt x="15389" y="2296489"/>
                    <a:pt x="0" y="2281100"/>
                    <a:pt x="0" y="2262117"/>
                  </a:cubicBezTo>
                  <a:lnTo>
                    <a:pt x="0" y="34372"/>
                  </a:lnTo>
                  <a:cubicBezTo>
                    <a:pt x="0" y="15389"/>
                    <a:pt x="15389" y="0"/>
                    <a:pt x="34372" y="0"/>
                  </a:cubicBezTo>
                  <a:close/>
                </a:path>
              </a:pathLst>
            </a:custGeom>
            <a:solidFill>
              <a:srgbClr val="372A28"/>
            </a:solidFill>
          </p:spPr>
        </p:sp>
        <p:sp>
          <p:nvSpPr>
            <p:cNvPr id="7" name="TextBox 7"/>
            <p:cNvSpPr txBox="1"/>
            <p:nvPr/>
          </p:nvSpPr>
          <p:spPr>
            <a:xfrm>
              <a:off x="0" y="-38100"/>
              <a:ext cx="1423731" cy="2334589"/>
            </a:xfrm>
            <a:prstGeom prst="rect">
              <a:avLst/>
            </a:prstGeom>
          </p:spPr>
          <p:txBody>
            <a:bodyPr lIns="50800" tIns="50800" rIns="50800" bIns="50800" rtlCol="0" anchor="ctr"/>
            <a:lstStyle/>
            <a:p>
              <a:pPr algn="ctr">
                <a:lnSpc>
                  <a:spcPts val="3043"/>
                </a:lnSpc>
              </a:pPr>
              <a:endParaRPr/>
            </a:p>
          </p:txBody>
        </p:sp>
      </p:grpSp>
      <p:grpSp>
        <p:nvGrpSpPr>
          <p:cNvPr id="8" name="Group 8"/>
          <p:cNvGrpSpPr/>
          <p:nvPr/>
        </p:nvGrpSpPr>
        <p:grpSpPr>
          <a:xfrm>
            <a:off x="1601249" y="1220809"/>
            <a:ext cx="4981011" cy="8271971"/>
            <a:chOff x="0" y="0"/>
            <a:chExt cx="771689" cy="1281545"/>
          </a:xfrm>
        </p:grpSpPr>
        <p:sp>
          <p:nvSpPr>
            <p:cNvPr id="9" name="Freeform 9"/>
            <p:cNvSpPr/>
            <p:nvPr/>
          </p:nvSpPr>
          <p:spPr>
            <a:xfrm>
              <a:off x="0" y="0"/>
              <a:ext cx="771689" cy="1281545"/>
            </a:xfrm>
            <a:custGeom>
              <a:avLst/>
              <a:gdLst/>
              <a:ahLst/>
              <a:cxnLst/>
              <a:rect l="l" t="t" r="r" b="b"/>
              <a:pathLst>
                <a:path w="771689" h="1281545">
                  <a:moveTo>
                    <a:pt x="34194" y="0"/>
                  </a:moveTo>
                  <a:lnTo>
                    <a:pt x="737495" y="0"/>
                  </a:lnTo>
                  <a:cubicBezTo>
                    <a:pt x="756380" y="0"/>
                    <a:pt x="771689" y="15309"/>
                    <a:pt x="771689" y="34194"/>
                  </a:cubicBezTo>
                  <a:lnTo>
                    <a:pt x="771689" y="1247350"/>
                  </a:lnTo>
                  <a:cubicBezTo>
                    <a:pt x="771689" y="1256419"/>
                    <a:pt x="768086" y="1265117"/>
                    <a:pt x="761674" y="1271529"/>
                  </a:cubicBezTo>
                  <a:cubicBezTo>
                    <a:pt x="755261" y="1277942"/>
                    <a:pt x="746563" y="1281545"/>
                    <a:pt x="737495" y="1281545"/>
                  </a:cubicBezTo>
                  <a:lnTo>
                    <a:pt x="34194" y="1281545"/>
                  </a:lnTo>
                  <a:cubicBezTo>
                    <a:pt x="15309" y="1281545"/>
                    <a:pt x="0" y="1266235"/>
                    <a:pt x="0" y="1247350"/>
                  </a:cubicBezTo>
                  <a:lnTo>
                    <a:pt x="0" y="34194"/>
                  </a:lnTo>
                  <a:cubicBezTo>
                    <a:pt x="0" y="15309"/>
                    <a:pt x="15309" y="0"/>
                    <a:pt x="34194" y="0"/>
                  </a:cubicBezTo>
                  <a:close/>
                </a:path>
              </a:pathLst>
            </a:custGeom>
            <a:blipFill>
              <a:blip r:embed="rId2"/>
              <a:stretch>
                <a:fillRect l="-33035" r="-33035"/>
              </a:stretch>
            </a:blipFill>
          </p:spPr>
        </p:sp>
      </p:grpSp>
      <p:sp>
        <p:nvSpPr>
          <p:cNvPr id="10" name="Freeform 10"/>
          <p:cNvSpPr/>
          <p:nvPr/>
        </p:nvSpPr>
        <p:spPr>
          <a:xfrm flipH="1">
            <a:off x="15988918" y="8106178"/>
            <a:ext cx="3220858" cy="2887060"/>
          </a:xfrm>
          <a:custGeom>
            <a:avLst/>
            <a:gdLst/>
            <a:ahLst/>
            <a:cxnLst/>
            <a:rect l="l" t="t" r="r" b="b"/>
            <a:pathLst>
              <a:path w="3220858" h="2887060">
                <a:moveTo>
                  <a:pt x="3220858" y="0"/>
                </a:moveTo>
                <a:lnTo>
                  <a:pt x="0" y="0"/>
                </a:lnTo>
                <a:lnTo>
                  <a:pt x="0" y="2887060"/>
                </a:lnTo>
                <a:lnTo>
                  <a:pt x="3220858" y="2887060"/>
                </a:lnTo>
                <a:lnTo>
                  <a:pt x="3220858"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1" name="Group 11"/>
          <p:cNvGrpSpPr/>
          <p:nvPr/>
        </p:nvGrpSpPr>
        <p:grpSpPr>
          <a:xfrm>
            <a:off x="8586658" y="3190863"/>
            <a:ext cx="757481" cy="7574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alpha val="49804"/>
              </a:srgbClr>
            </a:solidFill>
          </p:spPr>
        </p:sp>
        <p:sp>
          <p:nvSpPr>
            <p:cNvPr id="13" name="TextBox 13"/>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14" name="Group 14"/>
          <p:cNvGrpSpPr/>
          <p:nvPr/>
        </p:nvGrpSpPr>
        <p:grpSpPr>
          <a:xfrm>
            <a:off x="8709766" y="3313971"/>
            <a:ext cx="511266" cy="5112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227"/>
            </a:solidFill>
          </p:spPr>
        </p:sp>
        <p:sp>
          <p:nvSpPr>
            <p:cNvPr id="16" name="TextBox 16"/>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17" name="TextBox 17"/>
          <p:cNvSpPr txBox="1"/>
          <p:nvPr/>
        </p:nvSpPr>
        <p:spPr>
          <a:xfrm>
            <a:off x="8709766" y="838200"/>
            <a:ext cx="7200193" cy="1210946"/>
          </a:xfrm>
          <a:prstGeom prst="rect">
            <a:avLst/>
          </a:prstGeom>
        </p:spPr>
        <p:txBody>
          <a:bodyPr lIns="0" tIns="0" rIns="0" bIns="0" rtlCol="0" anchor="t">
            <a:spAutoFit/>
          </a:bodyPr>
          <a:lstStyle/>
          <a:p>
            <a:pPr algn="l">
              <a:lnSpc>
                <a:spcPts val="9379"/>
              </a:lnSpc>
            </a:pPr>
            <a:r>
              <a:rPr lang="en-US" sz="6699" b="1">
                <a:solidFill>
                  <a:srgbClr val="FFFFFF"/>
                </a:solidFill>
                <a:latin typeface="Poppins Bold"/>
                <a:ea typeface="Poppins Bold"/>
                <a:cs typeface="Poppins Bold"/>
                <a:sym typeface="Poppins Bold"/>
              </a:rPr>
              <a:t>WHY ?</a:t>
            </a:r>
          </a:p>
        </p:txBody>
      </p:sp>
      <p:sp>
        <p:nvSpPr>
          <p:cNvPr id="18" name="TextBox 18"/>
          <p:cNvSpPr txBox="1"/>
          <p:nvPr/>
        </p:nvSpPr>
        <p:spPr>
          <a:xfrm>
            <a:off x="9520757" y="3114663"/>
            <a:ext cx="341572" cy="808168"/>
          </a:xfrm>
          <a:prstGeom prst="rect">
            <a:avLst/>
          </a:prstGeom>
        </p:spPr>
        <p:txBody>
          <a:bodyPr lIns="0" tIns="0" rIns="0" bIns="0" rtlCol="0" anchor="t">
            <a:spAutoFit/>
          </a:bodyPr>
          <a:lstStyle/>
          <a:p>
            <a:pPr algn="l">
              <a:lnSpc>
                <a:spcPts val="6027"/>
              </a:lnSpc>
            </a:pPr>
            <a:r>
              <a:rPr lang="en-US" sz="4825" b="1" spc="-38">
                <a:solidFill>
                  <a:srgbClr val="272525"/>
                </a:solidFill>
                <a:latin typeface="Poppins Bold"/>
                <a:ea typeface="Poppins Bold"/>
                <a:cs typeface="Poppins Bold"/>
                <a:sym typeface="Poppins Bold"/>
              </a:rPr>
              <a:t>S</a:t>
            </a:r>
          </a:p>
        </p:txBody>
      </p:sp>
      <p:sp>
        <p:nvSpPr>
          <p:cNvPr id="19" name="TextBox 19"/>
          <p:cNvSpPr txBox="1"/>
          <p:nvPr/>
        </p:nvSpPr>
        <p:spPr>
          <a:xfrm>
            <a:off x="8709766" y="4151493"/>
            <a:ext cx="7729598" cy="3973702"/>
          </a:xfrm>
          <a:prstGeom prst="rect">
            <a:avLst/>
          </a:prstGeom>
        </p:spPr>
        <p:txBody>
          <a:bodyPr lIns="0" tIns="0" rIns="0" bIns="0" rtlCol="0" anchor="t">
            <a:spAutoFit/>
          </a:bodyPr>
          <a:lstStyle/>
          <a:p>
            <a:pPr algn="l">
              <a:lnSpc>
                <a:spcPts val="3920"/>
              </a:lnSpc>
            </a:pPr>
            <a:r>
              <a:rPr lang="en-US" sz="2780">
                <a:solidFill>
                  <a:srgbClr val="272525"/>
                </a:solidFill>
                <a:latin typeface="Poppins"/>
                <a:ea typeface="Poppins"/>
                <a:cs typeface="Poppins"/>
                <a:sym typeface="Poppins"/>
              </a:rPr>
              <a:t>Most dance school management systems fail to provide an integrated and efficient platform for managing students, teachers, courses, and venue rentals. This results in management challenges and cumbersome processes for both students and teachers.</a:t>
            </a:r>
          </a:p>
          <a:p>
            <a:pPr algn="l">
              <a:lnSpc>
                <a:spcPts val="3920"/>
              </a:lnSpc>
            </a:pPr>
            <a:endParaRPr lang="en-US" sz="2780">
              <a:solidFill>
                <a:srgbClr val="272525"/>
              </a:solidFill>
              <a:latin typeface="Poppins"/>
              <a:ea typeface="Poppins"/>
              <a:cs typeface="Poppins"/>
              <a:sym typeface="Poppins"/>
            </a:endParaRPr>
          </a:p>
        </p:txBody>
      </p:sp>
      <p:sp>
        <p:nvSpPr>
          <p:cNvPr id="20" name="TextBox 20"/>
          <p:cNvSpPr txBox="1"/>
          <p:nvPr/>
        </p:nvSpPr>
        <p:spPr>
          <a:xfrm>
            <a:off x="9889070" y="3367162"/>
            <a:ext cx="4186567" cy="477092"/>
          </a:xfrm>
          <a:prstGeom prst="rect">
            <a:avLst/>
          </a:prstGeom>
        </p:spPr>
        <p:txBody>
          <a:bodyPr lIns="0" tIns="0" rIns="0" bIns="0" rtlCol="0" anchor="t">
            <a:spAutoFit/>
          </a:bodyPr>
          <a:lstStyle/>
          <a:p>
            <a:pPr algn="l">
              <a:lnSpc>
                <a:spcPts val="3654"/>
              </a:lnSpc>
            </a:pPr>
            <a:r>
              <a:rPr lang="en-US" sz="2925" b="1" spc="-23">
                <a:solidFill>
                  <a:srgbClr val="272525"/>
                </a:solidFill>
                <a:latin typeface="Poppins Bold"/>
                <a:ea typeface="Poppins Bold"/>
                <a:cs typeface="Poppins Bold"/>
                <a:sym typeface="Poppins Bold"/>
              </a:rPr>
              <a:t>olving Multiple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042134">
            <a:off x="10730787" y="-1574718"/>
            <a:ext cx="8660883" cy="4172971"/>
          </a:xfrm>
          <a:custGeom>
            <a:avLst/>
            <a:gdLst/>
            <a:ahLst/>
            <a:cxnLst/>
            <a:rect l="l" t="t" r="r" b="b"/>
            <a:pathLst>
              <a:path w="8660883" h="4172971">
                <a:moveTo>
                  <a:pt x="0" y="0"/>
                </a:moveTo>
                <a:lnTo>
                  <a:pt x="8660883" y="0"/>
                </a:lnTo>
                <a:lnTo>
                  <a:pt x="8660883" y="4172971"/>
                </a:lnTo>
                <a:lnTo>
                  <a:pt x="0" y="417297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425967">
            <a:off x="-1911971" y="8022352"/>
            <a:ext cx="6811408" cy="4867061"/>
          </a:xfrm>
          <a:custGeom>
            <a:avLst/>
            <a:gdLst/>
            <a:ahLst/>
            <a:cxnLst/>
            <a:rect l="l" t="t" r="r" b="b"/>
            <a:pathLst>
              <a:path w="6811408" h="4867061">
                <a:moveTo>
                  <a:pt x="0" y="0"/>
                </a:moveTo>
                <a:lnTo>
                  <a:pt x="6811409" y="0"/>
                </a:lnTo>
                <a:lnTo>
                  <a:pt x="6811409" y="4867061"/>
                </a:lnTo>
                <a:lnTo>
                  <a:pt x="0" y="48670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1493734" y="3777145"/>
            <a:ext cx="3086100" cy="308610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solidFill>
          </p:spPr>
        </p:sp>
        <p:sp>
          <p:nvSpPr>
            <p:cNvPr id="6" name="TextBox 6"/>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7" name="Freeform 7"/>
          <p:cNvSpPr/>
          <p:nvPr/>
        </p:nvSpPr>
        <p:spPr>
          <a:xfrm>
            <a:off x="2191778" y="4328536"/>
            <a:ext cx="1890886" cy="1141179"/>
          </a:xfrm>
          <a:custGeom>
            <a:avLst/>
            <a:gdLst/>
            <a:ahLst/>
            <a:cxnLst/>
            <a:rect l="l" t="t" r="r" b="b"/>
            <a:pathLst>
              <a:path w="1890886" h="1141179">
                <a:moveTo>
                  <a:pt x="0" y="0"/>
                </a:moveTo>
                <a:lnTo>
                  <a:pt x="1890886" y="0"/>
                </a:lnTo>
                <a:lnTo>
                  <a:pt x="1890886" y="1141180"/>
                </a:lnTo>
                <a:lnTo>
                  <a:pt x="0" y="11411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906887" y="5577830"/>
            <a:ext cx="2259793" cy="279393"/>
          </a:xfrm>
          <a:custGeom>
            <a:avLst/>
            <a:gdLst/>
            <a:ahLst/>
            <a:cxnLst/>
            <a:rect l="l" t="t" r="r" b="b"/>
            <a:pathLst>
              <a:path w="2259793" h="279393">
                <a:moveTo>
                  <a:pt x="0" y="0"/>
                </a:moveTo>
                <a:lnTo>
                  <a:pt x="2259793" y="0"/>
                </a:lnTo>
                <a:lnTo>
                  <a:pt x="2259793" y="279393"/>
                </a:lnTo>
                <a:lnTo>
                  <a:pt x="0" y="27939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398510" y="6052823"/>
            <a:ext cx="1276547" cy="363107"/>
          </a:xfrm>
          <a:custGeom>
            <a:avLst/>
            <a:gdLst/>
            <a:ahLst/>
            <a:cxnLst/>
            <a:rect l="l" t="t" r="r" b="b"/>
            <a:pathLst>
              <a:path w="1276547" h="363107">
                <a:moveTo>
                  <a:pt x="0" y="0"/>
                </a:moveTo>
                <a:lnTo>
                  <a:pt x="1276547" y="0"/>
                </a:lnTo>
                <a:lnTo>
                  <a:pt x="1276547" y="363106"/>
                </a:lnTo>
                <a:lnTo>
                  <a:pt x="0" y="36310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nvGrpSpPr>
          <p:cNvPr id="10" name="Group 10"/>
          <p:cNvGrpSpPr/>
          <p:nvPr/>
        </p:nvGrpSpPr>
        <p:grpSpPr>
          <a:xfrm>
            <a:off x="5389532" y="3777145"/>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solidFill>
          </p:spPr>
        </p:sp>
        <p:sp>
          <p:nvSpPr>
            <p:cNvPr id="12" name="TextBox 12"/>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13" name="Group 13"/>
          <p:cNvGrpSpPr/>
          <p:nvPr/>
        </p:nvGrpSpPr>
        <p:grpSpPr>
          <a:xfrm>
            <a:off x="9285331" y="3777145"/>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16" name="Freeform 16"/>
          <p:cNvSpPr/>
          <p:nvPr/>
        </p:nvSpPr>
        <p:spPr>
          <a:xfrm>
            <a:off x="5589510" y="4234725"/>
            <a:ext cx="2913585" cy="1426583"/>
          </a:xfrm>
          <a:custGeom>
            <a:avLst/>
            <a:gdLst/>
            <a:ahLst/>
            <a:cxnLst/>
            <a:rect l="l" t="t" r="r" b="b"/>
            <a:pathLst>
              <a:path w="2913585" h="1426583">
                <a:moveTo>
                  <a:pt x="0" y="0"/>
                </a:moveTo>
                <a:lnTo>
                  <a:pt x="2913586" y="0"/>
                </a:lnTo>
                <a:lnTo>
                  <a:pt x="2913586" y="1426583"/>
                </a:lnTo>
                <a:lnTo>
                  <a:pt x="0" y="142658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7" name="Freeform 17"/>
          <p:cNvSpPr/>
          <p:nvPr/>
        </p:nvSpPr>
        <p:spPr>
          <a:xfrm>
            <a:off x="6347112" y="5604158"/>
            <a:ext cx="1820804" cy="496290"/>
          </a:xfrm>
          <a:custGeom>
            <a:avLst/>
            <a:gdLst/>
            <a:ahLst/>
            <a:cxnLst/>
            <a:rect l="l" t="t" r="r" b="b"/>
            <a:pathLst>
              <a:path w="1820804" h="496290">
                <a:moveTo>
                  <a:pt x="0" y="0"/>
                </a:moveTo>
                <a:lnTo>
                  <a:pt x="1820804" y="0"/>
                </a:lnTo>
                <a:lnTo>
                  <a:pt x="1820804" y="496290"/>
                </a:lnTo>
                <a:lnTo>
                  <a:pt x="0" y="49629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8" name="Freeform 18"/>
          <p:cNvSpPr/>
          <p:nvPr/>
        </p:nvSpPr>
        <p:spPr>
          <a:xfrm>
            <a:off x="9949984" y="5857223"/>
            <a:ext cx="1918523" cy="486450"/>
          </a:xfrm>
          <a:custGeom>
            <a:avLst/>
            <a:gdLst/>
            <a:ahLst/>
            <a:cxnLst/>
            <a:rect l="l" t="t" r="r" b="b"/>
            <a:pathLst>
              <a:path w="1918523" h="486450">
                <a:moveTo>
                  <a:pt x="0" y="0"/>
                </a:moveTo>
                <a:lnTo>
                  <a:pt x="1918522" y="0"/>
                </a:lnTo>
                <a:lnTo>
                  <a:pt x="1918522" y="486450"/>
                </a:lnTo>
                <a:lnTo>
                  <a:pt x="0" y="48645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9" name="Freeform 19"/>
          <p:cNvSpPr/>
          <p:nvPr/>
        </p:nvSpPr>
        <p:spPr>
          <a:xfrm>
            <a:off x="9538572" y="3697804"/>
            <a:ext cx="2579617" cy="2402643"/>
          </a:xfrm>
          <a:custGeom>
            <a:avLst/>
            <a:gdLst/>
            <a:ahLst/>
            <a:cxnLst/>
            <a:rect l="l" t="t" r="r" b="b"/>
            <a:pathLst>
              <a:path w="2579617" h="2402643">
                <a:moveTo>
                  <a:pt x="0" y="0"/>
                </a:moveTo>
                <a:lnTo>
                  <a:pt x="2579617" y="0"/>
                </a:lnTo>
                <a:lnTo>
                  <a:pt x="2579617" y="2402644"/>
                </a:lnTo>
                <a:lnTo>
                  <a:pt x="0" y="2402644"/>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grpSp>
        <p:nvGrpSpPr>
          <p:cNvPr id="20" name="Group 20"/>
          <p:cNvGrpSpPr/>
          <p:nvPr/>
        </p:nvGrpSpPr>
        <p:grpSpPr>
          <a:xfrm>
            <a:off x="13438231" y="3777145"/>
            <a:ext cx="3086100" cy="308610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solidFill>
          </p:spPr>
        </p:sp>
        <p:sp>
          <p:nvSpPr>
            <p:cNvPr id="22" name="TextBox 22"/>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23" name="Freeform 23"/>
          <p:cNvSpPr/>
          <p:nvPr/>
        </p:nvSpPr>
        <p:spPr>
          <a:xfrm>
            <a:off x="14399952" y="4232640"/>
            <a:ext cx="1237801" cy="1237801"/>
          </a:xfrm>
          <a:custGeom>
            <a:avLst/>
            <a:gdLst/>
            <a:ahLst/>
            <a:cxnLst/>
            <a:rect l="l" t="t" r="r" b="b"/>
            <a:pathLst>
              <a:path w="1237801" h="1237801">
                <a:moveTo>
                  <a:pt x="0" y="0"/>
                </a:moveTo>
                <a:lnTo>
                  <a:pt x="1237800" y="0"/>
                </a:lnTo>
                <a:lnTo>
                  <a:pt x="1237800" y="1237801"/>
                </a:lnTo>
                <a:lnTo>
                  <a:pt x="0" y="1237801"/>
                </a:lnTo>
                <a:lnTo>
                  <a:pt x="0" y="0"/>
                </a:lnTo>
                <a:close/>
              </a:path>
            </a:pathLst>
          </a:custGeom>
          <a:blipFill>
            <a:blip r:embed="rId20"/>
            <a:stretch>
              <a:fillRect/>
            </a:stretch>
          </a:blipFill>
        </p:spPr>
      </p:sp>
      <p:sp>
        <p:nvSpPr>
          <p:cNvPr id="24" name="Freeform 24"/>
          <p:cNvSpPr/>
          <p:nvPr/>
        </p:nvSpPr>
        <p:spPr>
          <a:xfrm>
            <a:off x="13894031" y="5507762"/>
            <a:ext cx="2249642" cy="908167"/>
          </a:xfrm>
          <a:custGeom>
            <a:avLst/>
            <a:gdLst/>
            <a:ahLst/>
            <a:cxnLst/>
            <a:rect l="l" t="t" r="r" b="b"/>
            <a:pathLst>
              <a:path w="2249642" h="908167">
                <a:moveTo>
                  <a:pt x="0" y="0"/>
                </a:moveTo>
                <a:lnTo>
                  <a:pt x="2249642" y="0"/>
                </a:lnTo>
                <a:lnTo>
                  <a:pt x="2249642" y="908167"/>
                </a:lnTo>
                <a:lnTo>
                  <a:pt x="0" y="908167"/>
                </a:lnTo>
                <a:lnTo>
                  <a:pt x="0" y="0"/>
                </a:lnTo>
                <a:close/>
              </a:path>
            </a:pathLst>
          </a:custGeom>
          <a:blipFill>
            <a:blip r:embed="rId21"/>
            <a:stretch>
              <a:fillRect/>
            </a:stretch>
          </a:blipFill>
        </p:spPr>
      </p:sp>
      <p:sp>
        <p:nvSpPr>
          <p:cNvPr id="25" name="TextBox 25"/>
          <p:cNvSpPr txBox="1"/>
          <p:nvPr/>
        </p:nvSpPr>
        <p:spPr>
          <a:xfrm>
            <a:off x="4897402" y="2094970"/>
            <a:ext cx="8223261" cy="774507"/>
          </a:xfrm>
          <a:prstGeom prst="rect">
            <a:avLst/>
          </a:prstGeom>
        </p:spPr>
        <p:txBody>
          <a:bodyPr lIns="0" tIns="0" rIns="0" bIns="0" rtlCol="0" anchor="t">
            <a:spAutoFit/>
          </a:bodyPr>
          <a:lstStyle/>
          <a:p>
            <a:pPr algn="ctr">
              <a:lnSpc>
                <a:spcPts val="5615"/>
              </a:lnSpc>
            </a:pPr>
            <a:r>
              <a:rPr lang="en-US" sz="5199">
                <a:solidFill>
                  <a:srgbClr val="070707"/>
                </a:solidFill>
                <a:latin typeface="Poppins"/>
                <a:ea typeface="Poppins"/>
                <a:cs typeface="Poppins"/>
                <a:sym typeface="Poppins"/>
              </a:rPr>
              <a:t>Architecture Diagram</a:t>
            </a:r>
          </a:p>
        </p:txBody>
      </p:sp>
      <p:sp>
        <p:nvSpPr>
          <p:cNvPr id="26" name="TextBox 26"/>
          <p:cNvSpPr txBox="1"/>
          <p:nvPr/>
        </p:nvSpPr>
        <p:spPr>
          <a:xfrm>
            <a:off x="1493734" y="7058733"/>
            <a:ext cx="3086100"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FRONTEND</a:t>
            </a:r>
          </a:p>
        </p:txBody>
      </p:sp>
      <p:sp>
        <p:nvSpPr>
          <p:cNvPr id="27" name="TextBox 27"/>
          <p:cNvSpPr txBox="1"/>
          <p:nvPr/>
        </p:nvSpPr>
        <p:spPr>
          <a:xfrm>
            <a:off x="5389532" y="7058733"/>
            <a:ext cx="3086100"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BACKEND</a:t>
            </a:r>
          </a:p>
        </p:txBody>
      </p:sp>
      <p:sp>
        <p:nvSpPr>
          <p:cNvPr id="28" name="TextBox 28"/>
          <p:cNvSpPr txBox="1"/>
          <p:nvPr/>
        </p:nvSpPr>
        <p:spPr>
          <a:xfrm>
            <a:off x="9285331" y="7058733"/>
            <a:ext cx="3086100"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DATABASE</a:t>
            </a:r>
          </a:p>
        </p:txBody>
      </p:sp>
      <p:sp>
        <p:nvSpPr>
          <p:cNvPr id="29" name="TextBox 29"/>
          <p:cNvSpPr txBox="1"/>
          <p:nvPr/>
        </p:nvSpPr>
        <p:spPr>
          <a:xfrm>
            <a:off x="13438231" y="7058733"/>
            <a:ext cx="3086100"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CLOUD PLATFORM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87875" y="1905529"/>
            <a:ext cx="757481" cy="75748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alpha val="49804"/>
              </a:srgbClr>
            </a:solidFill>
          </p:spPr>
        </p:sp>
        <p:sp>
          <p:nvSpPr>
            <p:cNvPr id="4" name="TextBox 4"/>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5" name="Group 5"/>
          <p:cNvGrpSpPr/>
          <p:nvPr/>
        </p:nvGrpSpPr>
        <p:grpSpPr>
          <a:xfrm>
            <a:off x="7810982" y="2028637"/>
            <a:ext cx="511266" cy="51126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227"/>
            </a:solidFill>
          </p:spPr>
        </p:sp>
        <p:sp>
          <p:nvSpPr>
            <p:cNvPr id="7" name="TextBox 7"/>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8" name="TextBox 8"/>
          <p:cNvSpPr txBox="1"/>
          <p:nvPr/>
        </p:nvSpPr>
        <p:spPr>
          <a:xfrm>
            <a:off x="2662254" y="3465536"/>
            <a:ext cx="4949420" cy="1728262"/>
          </a:xfrm>
          <a:prstGeom prst="rect">
            <a:avLst/>
          </a:prstGeom>
        </p:spPr>
        <p:txBody>
          <a:bodyPr lIns="0" tIns="0" rIns="0" bIns="0" rtlCol="0" anchor="t">
            <a:spAutoFit/>
          </a:bodyPr>
          <a:lstStyle/>
          <a:p>
            <a:pPr algn="l">
              <a:lnSpc>
                <a:spcPts val="6591"/>
              </a:lnSpc>
            </a:pPr>
            <a:r>
              <a:rPr lang="en-US" sz="6102">
                <a:solidFill>
                  <a:srgbClr val="070707"/>
                </a:solidFill>
                <a:latin typeface="Poppins"/>
                <a:ea typeface="Poppins"/>
                <a:cs typeface="Poppins"/>
                <a:sym typeface="Poppins"/>
              </a:rPr>
              <a:t>Feature Overview</a:t>
            </a:r>
          </a:p>
        </p:txBody>
      </p:sp>
      <p:sp>
        <p:nvSpPr>
          <p:cNvPr id="9" name="TextBox 9"/>
          <p:cNvSpPr txBox="1"/>
          <p:nvPr/>
        </p:nvSpPr>
        <p:spPr>
          <a:xfrm>
            <a:off x="8616216" y="1848379"/>
            <a:ext cx="6559880" cy="432090"/>
          </a:xfrm>
          <a:prstGeom prst="rect">
            <a:avLst/>
          </a:prstGeom>
        </p:spPr>
        <p:txBody>
          <a:bodyPr lIns="0" tIns="0" rIns="0" bIns="0" rtlCol="0" anchor="t">
            <a:spAutoFit/>
          </a:bodyPr>
          <a:lstStyle/>
          <a:p>
            <a:pPr algn="l">
              <a:lnSpc>
                <a:spcPts val="3323"/>
              </a:lnSpc>
            </a:pPr>
            <a:r>
              <a:rPr lang="en-US" sz="2479">
                <a:solidFill>
                  <a:srgbClr val="070707"/>
                </a:solidFill>
                <a:latin typeface="Poppins"/>
                <a:ea typeface="Poppins"/>
                <a:cs typeface="Poppins"/>
                <a:sym typeface="Poppins"/>
              </a:rPr>
              <a:t>User Management</a:t>
            </a:r>
          </a:p>
        </p:txBody>
      </p:sp>
      <p:sp>
        <p:nvSpPr>
          <p:cNvPr id="10" name="TextBox 10"/>
          <p:cNvSpPr txBox="1"/>
          <p:nvPr/>
        </p:nvSpPr>
        <p:spPr>
          <a:xfrm>
            <a:off x="8616216" y="2275127"/>
            <a:ext cx="6559880" cy="206908"/>
          </a:xfrm>
          <a:prstGeom prst="rect">
            <a:avLst/>
          </a:prstGeom>
        </p:spPr>
        <p:txBody>
          <a:bodyPr lIns="0" tIns="0" rIns="0" bIns="0" rtlCol="0" anchor="t">
            <a:spAutoFit/>
          </a:bodyPr>
          <a:lstStyle/>
          <a:p>
            <a:pPr algn="l">
              <a:lnSpc>
                <a:spcPts val="1634"/>
              </a:lnSpc>
            </a:pPr>
            <a:r>
              <a:rPr lang="en-US" sz="1220">
                <a:solidFill>
                  <a:srgbClr val="070707">
                    <a:alpha val="49804"/>
                  </a:srgbClr>
                </a:solidFill>
                <a:latin typeface="Poppins"/>
                <a:ea typeface="Poppins"/>
                <a:cs typeface="Poppins"/>
                <a:sym typeface="Poppins"/>
              </a:rPr>
              <a:t>Provides login and registration features. Role-based access control after login.</a:t>
            </a:r>
          </a:p>
        </p:txBody>
      </p:sp>
      <p:sp>
        <p:nvSpPr>
          <p:cNvPr id="11" name="Freeform 11"/>
          <p:cNvSpPr/>
          <p:nvPr/>
        </p:nvSpPr>
        <p:spPr>
          <a:xfrm rot="-10042134">
            <a:off x="-1560358" y="6905601"/>
            <a:ext cx="7521893" cy="3624185"/>
          </a:xfrm>
          <a:custGeom>
            <a:avLst/>
            <a:gdLst/>
            <a:ahLst/>
            <a:cxnLst/>
            <a:rect l="l" t="t" r="r" b="b"/>
            <a:pathLst>
              <a:path w="7521893" h="3624185">
                <a:moveTo>
                  <a:pt x="0" y="0"/>
                </a:moveTo>
                <a:lnTo>
                  <a:pt x="7521892" y="0"/>
                </a:lnTo>
                <a:lnTo>
                  <a:pt x="7521892" y="3624185"/>
                </a:lnTo>
                <a:lnTo>
                  <a:pt x="0" y="36241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10228346">
            <a:off x="12797193" y="-964556"/>
            <a:ext cx="5579087" cy="3986511"/>
          </a:xfrm>
          <a:custGeom>
            <a:avLst/>
            <a:gdLst/>
            <a:ahLst/>
            <a:cxnLst/>
            <a:rect l="l" t="t" r="r" b="b"/>
            <a:pathLst>
              <a:path w="5579087" h="3986511">
                <a:moveTo>
                  <a:pt x="0" y="0"/>
                </a:moveTo>
                <a:lnTo>
                  <a:pt x="5579087" y="0"/>
                </a:lnTo>
                <a:lnTo>
                  <a:pt x="5579087" y="3986512"/>
                </a:lnTo>
                <a:lnTo>
                  <a:pt x="0" y="39865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7687875" y="2977335"/>
            <a:ext cx="757481" cy="75748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alpha val="49804"/>
              </a:srgbClr>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16" name="Group 16"/>
          <p:cNvGrpSpPr/>
          <p:nvPr/>
        </p:nvGrpSpPr>
        <p:grpSpPr>
          <a:xfrm>
            <a:off x="7687875" y="4046961"/>
            <a:ext cx="757481" cy="75748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alpha val="49804"/>
              </a:srgbClr>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19" name="Group 19"/>
          <p:cNvGrpSpPr/>
          <p:nvPr/>
        </p:nvGrpSpPr>
        <p:grpSpPr>
          <a:xfrm>
            <a:off x="7810982" y="3100443"/>
            <a:ext cx="511266" cy="51126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227"/>
            </a:solidFill>
          </p:spPr>
        </p:sp>
        <p:sp>
          <p:nvSpPr>
            <p:cNvPr id="21" name="TextBox 21"/>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22" name="Group 22"/>
          <p:cNvGrpSpPr/>
          <p:nvPr/>
        </p:nvGrpSpPr>
        <p:grpSpPr>
          <a:xfrm>
            <a:off x="7810982" y="4170069"/>
            <a:ext cx="511266" cy="51126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227"/>
            </a:solidFill>
          </p:spPr>
        </p:sp>
        <p:sp>
          <p:nvSpPr>
            <p:cNvPr id="24" name="TextBox 24"/>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25" name="TextBox 25"/>
          <p:cNvSpPr txBox="1"/>
          <p:nvPr/>
        </p:nvSpPr>
        <p:spPr>
          <a:xfrm>
            <a:off x="8616216" y="2920185"/>
            <a:ext cx="6559880" cy="432090"/>
          </a:xfrm>
          <a:prstGeom prst="rect">
            <a:avLst/>
          </a:prstGeom>
        </p:spPr>
        <p:txBody>
          <a:bodyPr lIns="0" tIns="0" rIns="0" bIns="0" rtlCol="0" anchor="t">
            <a:spAutoFit/>
          </a:bodyPr>
          <a:lstStyle/>
          <a:p>
            <a:pPr algn="l">
              <a:lnSpc>
                <a:spcPts val="3323"/>
              </a:lnSpc>
            </a:pPr>
            <a:r>
              <a:rPr lang="en-US" sz="2479">
                <a:solidFill>
                  <a:srgbClr val="070707"/>
                </a:solidFill>
                <a:latin typeface="Poppins"/>
                <a:ea typeface="Poppins"/>
                <a:cs typeface="Poppins"/>
                <a:sym typeface="Poppins"/>
              </a:rPr>
              <a:t>Course Enrollment</a:t>
            </a:r>
          </a:p>
        </p:txBody>
      </p:sp>
      <p:sp>
        <p:nvSpPr>
          <p:cNvPr id="26" name="TextBox 26"/>
          <p:cNvSpPr txBox="1"/>
          <p:nvPr/>
        </p:nvSpPr>
        <p:spPr>
          <a:xfrm>
            <a:off x="8616216" y="3989811"/>
            <a:ext cx="6559880" cy="432090"/>
          </a:xfrm>
          <a:prstGeom prst="rect">
            <a:avLst/>
          </a:prstGeom>
        </p:spPr>
        <p:txBody>
          <a:bodyPr lIns="0" tIns="0" rIns="0" bIns="0" rtlCol="0" anchor="t">
            <a:spAutoFit/>
          </a:bodyPr>
          <a:lstStyle/>
          <a:p>
            <a:pPr algn="l">
              <a:lnSpc>
                <a:spcPts val="3323"/>
              </a:lnSpc>
            </a:pPr>
            <a:r>
              <a:rPr lang="en-US" sz="2479">
                <a:solidFill>
                  <a:srgbClr val="070707"/>
                </a:solidFill>
                <a:latin typeface="Poppins"/>
                <a:ea typeface="Poppins"/>
                <a:cs typeface="Poppins"/>
                <a:sym typeface="Poppins"/>
              </a:rPr>
              <a:t>Studio Booking</a:t>
            </a:r>
          </a:p>
        </p:txBody>
      </p:sp>
      <p:sp>
        <p:nvSpPr>
          <p:cNvPr id="27" name="TextBox 27"/>
          <p:cNvSpPr txBox="1"/>
          <p:nvPr/>
        </p:nvSpPr>
        <p:spPr>
          <a:xfrm>
            <a:off x="8616216" y="3342750"/>
            <a:ext cx="6559880" cy="206975"/>
          </a:xfrm>
          <a:prstGeom prst="rect">
            <a:avLst/>
          </a:prstGeom>
        </p:spPr>
        <p:txBody>
          <a:bodyPr lIns="0" tIns="0" rIns="0" bIns="0" rtlCol="0" anchor="t">
            <a:spAutoFit/>
          </a:bodyPr>
          <a:lstStyle/>
          <a:p>
            <a:pPr algn="l">
              <a:lnSpc>
                <a:spcPts val="1634"/>
              </a:lnSpc>
            </a:pPr>
            <a:r>
              <a:rPr lang="en-US" sz="1220">
                <a:solidFill>
                  <a:srgbClr val="070707">
                    <a:alpha val="49804"/>
                  </a:srgbClr>
                </a:solidFill>
                <a:latin typeface="Poppins"/>
                <a:ea typeface="Poppins"/>
                <a:cs typeface="Poppins"/>
                <a:sym typeface="Poppins"/>
              </a:rPr>
              <a:t>Browse available courses, enroll, and manage class schedules easily.</a:t>
            </a:r>
          </a:p>
        </p:txBody>
      </p:sp>
      <p:sp>
        <p:nvSpPr>
          <p:cNvPr id="28" name="TextBox 28"/>
          <p:cNvSpPr txBox="1"/>
          <p:nvPr/>
        </p:nvSpPr>
        <p:spPr>
          <a:xfrm>
            <a:off x="8616216" y="4412376"/>
            <a:ext cx="6559880" cy="206975"/>
          </a:xfrm>
          <a:prstGeom prst="rect">
            <a:avLst/>
          </a:prstGeom>
        </p:spPr>
        <p:txBody>
          <a:bodyPr lIns="0" tIns="0" rIns="0" bIns="0" rtlCol="0" anchor="t">
            <a:spAutoFit/>
          </a:bodyPr>
          <a:lstStyle/>
          <a:p>
            <a:pPr algn="l">
              <a:lnSpc>
                <a:spcPts val="1634"/>
              </a:lnSpc>
            </a:pPr>
            <a:r>
              <a:rPr lang="en-US" sz="1220">
                <a:solidFill>
                  <a:srgbClr val="070707">
                    <a:alpha val="49804"/>
                  </a:srgbClr>
                </a:solidFill>
                <a:latin typeface="Poppins"/>
                <a:ea typeface="Poppins"/>
                <a:cs typeface="Poppins"/>
                <a:sym typeface="Poppins"/>
              </a:rPr>
              <a:t>Check availability, reserve, and manage dance studio spaces effortlessly.</a:t>
            </a:r>
          </a:p>
        </p:txBody>
      </p:sp>
      <p:grpSp>
        <p:nvGrpSpPr>
          <p:cNvPr id="29" name="Group 29"/>
          <p:cNvGrpSpPr/>
          <p:nvPr/>
        </p:nvGrpSpPr>
        <p:grpSpPr>
          <a:xfrm>
            <a:off x="7687875" y="5118767"/>
            <a:ext cx="757481" cy="75748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alpha val="49804"/>
              </a:srgbClr>
            </a:solidFill>
          </p:spPr>
        </p:sp>
        <p:sp>
          <p:nvSpPr>
            <p:cNvPr id="31" name="TextBox 31"/>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32" name="Group 32"/>
          <p:cNvGrpSpPr/>
          <p:nvPr/>
        </p:nvGrpSpPr>
        <p:grpSpPr>
          <a:xfrm>
            <a:off x="7810982" y="5241875"/>
            <a:ext cx="511266" cy="51126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227"/>
            </a:solidFill>
          </p:spPr>
        </p:sp>
        <p:sp>
          <p:nvSpPr>
            <p:cNvPr id="34" name="TextBox 34"/>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35" name="TextBox 35"/>
          <p:cNvSpPr txBox="1"/>
          <p:nvPr/>
        </p:nvSpPr>
        <p:spPr>
          <a:xfrm>
            <a:off x="8616216" y="5061617"/>
            <a:ext cx="6559880" cy="432090"/>
          </a:xfrm>
          <a:prstGeom prst="rect">
            <a:avLst/>
          </a:prstGeom>
        </p:spPr>
        <p:txBody>
          <a:bodyPr lIns="0" tIns="0" rIns="0" bIns="0" rtlCol="0" anchor="t">
            <a:spAutoFit/>
          </a:bodyPr>
          <a:lstStyle/>
          <a:p>
            <a:pPr algn="l">
              <a:lnSpc>
                <a:spcPts val="3323"/>
              </a:lnSpc>
            </a:pPr>
            <a:r>
              <a:rPr lang="en-US" sz="2479">
                <a:solidFill>
                  <a:srgbClr val="070707"/>
                </a:solidFill>
                <a:latin typeface="Poppins"/>
                <a:ea typeface="Poppins"/>
                <a:cs typeface="Poppins"/>
                <a:sym typeface="Poppins"/>
              </a:rPr>
              <a:t>Product Purchase</a:t>
            </a:r>
          </a:p>
        </p:txBody>
      </p:sp>
      <p:sp>
        <p:nvSpPr>
          <p:cNvPr id="36" name="TextBox 36"/>
          <p:cNvSpPr txBox="1"/>
          <p:nvPr/>
        </p:nvSpPr>
        <p:spPr>
          <a:xfrm>
            <a:off x="8616216" y="5484182"/>
            <a:ext cx="6559880" cy="206975"/>
          </a:xfrm>
          <a:prstGeom prst="rect">
            <a:avLst/>
          </a:prstGeom>
        </p:spPr>
        <p:txBody>
          <a:bodyPr lIns="0" tIns="0" rIns="0" bIns="0" rtlCol="0" anchor="t">
            <a:spAutoFit/>
          </a:bodyPr>
          <a:lstStyle/>
          <a:p>
            <a:pPr algn="l">
              <a:lnSpc>
                <a:spcPts val="1634"/>
              </a:lnSpc>
            </a:pPr>
            <a:r>
              <a:rPr lang="en-US" sz="1220">
                <a:solidFill>
                  <a:srgbClr val="070707">
                    <a:alpha val="49804"/>
                  </a:srgbClr>
                </a:solidFill>
                <a:latin typeface="Poppins"/>
                <a:ea typeface="Poppins"/>
                <a:cs typeface="Poppins"/>
                <a:sym typeface="Poppins"/>
              </a:rPr>
              <a:t>Browse, select, and purchase dance-related products through an intuitive interface.</a:t>
            </a:r>
          </a:p>
        </p:txBody>
      </p:sp>
      <p:grpSp>
        <p:nvGrpSpPr>
          <p:cNvPr id="37" name="Group 37"/>
          <p:cNvGrpSpPr/>
          <p:nvPr/>
        </p:nvGrpSpPr>
        <p:grpSpPr>
          <a:xfrm>
            <a:off x="7687875" y="6190573"/>
            <a:ext cx="757481" cy="75748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alpha val="49804"/>
              </a:srgbClr>
            </a:solidFill>
          </p:spPr>
        </p:sp>
        <p:sp>
          <p:nvSpPr>
            <p:cNvPr id="39" name="TextBox 39"/>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40" name="Group 40"/>
          <p:cNvGrpSpPr/>
          <p:nvPr/>
        </p:nvGrpSpPr>
        <p:grpSpPr>
          <a:xfrm>
            <a:off x="7810982" y="6313680"/>
            <a:ext cx="511266" cy="511266"/>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227"/>
            </a:solidFill>
          </p:spPr>
        </p:sp>
        <p:sp>
          <p:nvSpPr>
            <p:cNvPr id="42" name="TextBox 42"/>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43" name="TextBox 43"/>
          <p:cNvSpPr txBox="1"/>
          <p:nvPr/>
        </p:nvSpPr>
        <p:spPr>
          <a:xfrm>
            <a:off x="8616216" y="6133423"/>
            <a:ext cx="6559880" cy="432090"/>
          </a:xfrm>
          <a:prstGeom prst="rect">
            <a:avLst/>
          </a:prstGeom>
        </p:spPr>
        <p:txBody>
          <a:bodyPr lIns="0" tIns="0" rIns="0" bIns="0" rtlCol="0" anchor="t">
            <a:spAutoFit/>
          </a:bodyPr>
          <a:lstStyle/>
          <a:p>
            <a:pPr algn="l">
              <a:lnSpc>
                <a:spcPts val="3323"/>
              </a:lnSpc>
            </a:pPr>
            <a:r>
              <a:rPr lang="en-US" sz="2479">
                <a:solidFill>
                  <a:srgbClr val="070707"/>
                </a:solidFill>
                <a:latin typeface="Poppins"/>
                <a:ea typeface="Poppins"/>
                <a:cs typeface="Poppins"/>
                <a:sym typeface="Poppins"/>
              </a:rPr>
              <a:t>Shopping Cart</a:t>
            </a:r>
          </a:p>
        </p:txBody>
      </p:sp>
      <p:sp>
        <p:nvSpPr>
          <p:cNvPr id="44" name="TextBox 44"/>
          <p:cNvSpPr txBox="1"/>
          <p:nvPr/>
        </p:nvSpPr>
        <p:spPr>
          <a:xfrm>
            <a:off x="8616216" y="6555988"/>
            <a:ext cx="6559880" cy="206975"/>
          </a:xfrm>
          <a:prstGeom prst="rect">
            <a:avLst/>
          </a:prstGeom>
        </p:spPr>
        <p:txBody>
          <a:bodyPr lIns="0" tIns="0" rIns="0" bIns="0" rtlCol="0" anchor="t">
            <a:spAutoFit/>
          </a:bodyPr>
          <a:lstStyle/>
          <a:p>
            <a:pPr algn="l">
              <a:lnSpc>
                <a:spcPts val="1634"/>
              </a:lnSpc>
            </a:pPr>
            <a:r>
              <a:rPr lang="en-US" sz="1220">
                <a:solidFill>
                  <a:srgbClr val="070707">
                    <a:alpha val="49804"/>
                  </a:srgbClr>
                </a:solidFill>
                <a:latin typeface="Poppins"/>
                <a:ea typeface="Poppins"/>
                <a:cs typeface="Poppins"/>
                <a:sym typeface="Poppins"/>
              </a:rPr>
              <a:t>Add, remove, and review selected items before completing the purchase.</a:t>
            </a:r>
          </a:p>
        </p:txBody>
      </p:sp>
      <p:grpSp>
        <p:nvGrpSpPr>
          <p:cNvPr id="45" name="Group 45"/>
          <p:cNvGrpSpPr/>
          <p:nvPr/>
        </p:nvGrpSpPr>
        <p:grpSpPr>
          <a:xfrm>
            <a:off x="7687875" y="7262379"/>
            <a:ext cx="757481" cy="757481"/>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alpha val="49804"/>
              </a:srgbClr>
            </a:solidFill>
          </p:spPr>
        </p:sp>
        <p:sp>
          <p:nvSpPr>
            <p:cNvPr id="47" name="TextBox 47"/>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48" name="Group 48"/>
          <p:cNvGrpSpPr/>
          <p:nvPr/>
        </p:nvGrpSpPr>
        <p:grpSpPr>
          <a:xfrm>
            <a:off x="7810982" y="7385486"/>
            <a:ext cx="511266" cy="511266"/>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227"/>
            </a:solidFill>
          </p:spPr>
        </p:sp>
        <p:sp>
          <p:nvSpPr>
            <p:cNvPr id="50" name="TextBox 50"/>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51" name="TextBox 51"/>
          <p:cNvSpPr txBox="1"/>
          <p:nvPr/>
        </p:nvSpPr>
        <p:spPr>
          <a:xfrm>
            <a:off x="8616216" y="7205229"/>
            <a:ext cx="6559880" cy="432156"/>
          </a:xfrm>
          <a:prstGeom prst="rect">
            <a:avLst/>
          </a:prstGeom>
        </p:spPr>
        <p:txBody>
          <a:bodyPr lIns="0" tIns="0" rIns="0" bIns="0" rtlCol="0" anchor="t">
            <a:spAutoFit/>
          </a:bodyPr>
          <a:lstStyle/>
          <a:p>
            <a:pPr algn="l">
              <a:lnSpc>
                <a:spcPts val="3323"/>
              </a:lnSpc>
            </a:pPr>
            <a:r>
              <a:rPr lang="en-US" sz="2479">
                <a:solidFill>
                  <a:srgbClr val="070707"/>
                </a:solidFill>
                <a:latin typeface="Poppins"/>
                <a:ea typeface="Poppins"/>
                <a:cs typeface="Poppins"/>
                <a:sym typeface="Poppins"/>
              </a:rPr>
              <a:t>Email Verification &amp; Google Login</a:t>
            </a:r>
          </a:p>
        </p:txBody>
      </p:sp>
      <p:sp>
        <p:nvSpPr>
          <p:cNvPr id="52" name="TextBox 52"/>
          <p:cNvSpPr txBox="1"/>
          <p:nvPr/>
        </p:nvSpPr>
        <p:spPr>
          <a:xfrm>
            <a:off x="8616216" y="7627793"/>
            <a:ext cx="6559880" cy="206908"/>
          </a:xfrm>
          <a:prstGeom prst="rect">
            <a:avLst/>
          </a:prstGeom>
        </p:spPr>
        <p:txBody>
          <a:bodyPr lIns="0" tIns="0" rIns="0" bIns="0" rtlCol="0" anchor="t">
            <a:spAutoFit/>
          </a:bodyPr>
          <a:lstStyle/>
          <a:p>
            <a:pPr algn="l">
              <a:lnSpc>
                <a:spcPts val="1634"/>
              </a:lnSpc>
            </a:pPr>
            <a:r>
              <a:rPr lang="en-US" sz="1220">
                <a:solidFill>
                  <a:srgbClr val="070707">
                    <a:alpha val="49804"/>
                  </a:srgbClr>
                </a:solidFill>
                <a:latin typeface="Poppins"/>
                <a:ea typeface="Poppins"/>
                <a:cs typeface="Poppins"/>
                <a:sym typeface="Poppins"/>
              </a:rPr>
              <a:t>Verifies accounts and enables quick, secure login.</a:t>
            </a:r>
          </a:p>
        </p:txBody>
      </p:sp>
      <p:grpSp>
        <p:nvGrpSpPr>
          <p:cNvPr id="53" name="Group 53"/>
          <p:cNvGrpSpPr/>
          <p:nvPr/>
        </p:nvGrpSpPr>
        <p:grpSpPr>
          <a:xfrm>
            <a:off x="7687875" y="8334185"/>
            <a:ext cx="757481" cy="757481"/>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964">
                <a:alpha val="49804"/>
              </a:srgbClr>
            </a:solidFill>
          </p:spPr>
        </p:sp>
        <p:sp>
          <p:nvSpPr>
            <p:cNvPr id="55" name="TextBox 55"/>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56" name="Group 56"/>
          <p:cNvGrpSpPr/>
          <p:nvPr/>
        </p:nvGrpSpPr>
        <p:grpSpPr>
          <a:xfrm>
            <a:off x="7810982" y="8457292"/>
            <a:ext cx="511266" cy="511266"/>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227"/>
            </a:solidFill>
          </p:spPr>
        </p:sp>
        <p:sp>
          <p:nvSpPr>
            <p:cNvPr id="58" name="TextBox 58"/>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59" name="TextBox 59"/>
          <p:cNvSpPr txBox="1"/>
          <p:nvPr/>
        </p:nvSpPr>
        <p:spPr>
          <a:xfrm>
            <a:off x="8616216" y="8277035"/>
            <a:ext cx="6559880" cy="432156"/>
          </a:xfrm>
          <a:prstGeom prst="rect">
            <a:avLst/>
          </a:prstGeom>
        </p:spPr>
        <p:txBody>
          <a:bodyPr lIns="0" tIns="0" rIns="0" bIns="0" rtlCol="0" anchor="t">
            <a:spAutoFit/>
          </a:bodyPr>
          <a:lstStyle/>
          <a:p>
            <a:pPr algn="l">
              <a:lnSpc>
                <a:spcPts val="3323"/>
              </a:lnSpc>
            </a:pPr>
            <a:r>
              <a:rPr lang="en-US" sz="2479">
                <a:solidFill>
                  <a:srgbClr val="070707"/>
                </a:solidFill>
                <a:latin typeface="Poppins"/>
                <a:ea typeface="Poppins"/>
                <a:cs typeface="Poppins"/>
                <a:sym typeface="Poppins"/>
              </a:rPr>
              <a:t>Special Event Apply</a:t>
            </a:r>
          </a:p>
        </p:txBody>
      </p:sp>
      <p:sp>
        <p:nvSpPr>
          <p:cNvPr id="60" name="TextBox 60"/>
          <p:cNvSpPr txBox="1"/>
          <p:nvPr/>
        </p:nvSpPr>
        <p:spPr>
          <a:xfrm>
            <a:off x="8616216" y="8699599"/>
            <a:ext cx="6559880" cy="206908"/>
          </a:xfrm>
          <a:prstGeom prst="rect">
            <a:avLst/>
          </a:prstGeom>
        </p:spPr>
        <p:txBody>
          <a:bodyPr lIns="0" tIns="0" rIns="0" bIns="0" rtlCol="0" anchor="t">
            <a:spAutoFit/>
          </a:bodyPr>
          <a:lstStyle/>
          <a:p>
            <a:pPr algn="l">
              <a:lnSpc>
                <a:spcPts val="1634"/>
              </a:lnSpc>
            </a:pPr>
            <a:r>
              <a:rPr lang="en-US" sz="1220">
                <a:solidFill>
                  <a:srgbClr val="070707">
                    <a:alpha val="49804"/>
                  </a:srgbClr>
                </a:solidFill>
                <a:latin typeface="Poppins"/>
                <a:ea typeface="Poppins"/>
                <a:cs typeface="Poppins"/>
                <a:sym typeface="Poppins"/>
              </a:rPr>
              <a:t>Competition Apply from and Manage table.</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500353"/>
            <a:ext cx="18288000" cy="0"/>
          </a:xfrm>
          <a:prstGeom prst="line">
            <a:avLst/>
          </a:prstGeom>
          <a:ln w="200025" cap="flat">
            <a:solidFill>
              <a:srgbClr val="FAB227"/>
            </a:solidFill>
            <a:prstDash val="sysDash"/>
            <a:headEnd type="none" w="sm" len="sm"/>
            <a:tailEnd type="none" w="sm" len="sm"/>
          </a:ln>
        </p:spPr>
      </p:sp>
      <p:grpSp>
        <p:nvGrpSpPr>
          <p:cNvPr id="3" name="Group 3"/>
          <p:cNvGrpSpPr/>
          <p:nvPr/>
        </p:nvGrpSpPr>
        <p:grpSpPr>
          <a:xfrm>
            <a:off x="1167091" y="4957303"/>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6" name="Group 6"/>
          <p:cNvGrpSpPr/>
          <p:nvPr/>
        </p:nvGrpSpPr>
        <p:grpSpPr>
          <a:xfrm>
            <a:off x="5467774" y="4957303"/>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9" name="Group 9"/>
          <p:cNvGrpSpPr/>
          <p:nvPr/>
        </p:nvGrpSpPr>
        <p:grpSpPr>
          <a:xfrm>
            <a:off x="9764106" y="4957303"/>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12" name="Freeform 12"/>
          <p:cNvSpPr/>
          <p:nvPr/>
        </p:nvSpPr>
        <p:spPr>
          <a:xfrm rot="-10042134">
            <a:off x="10459864" y="-1176045"/>
            <a:ext cx="8490985" cy="4091111"/>
          </a:xfrm>
          <a:custGeom>
            <a:avLst/>
            <a:gdLst/>
            <a:ahLst/>
            <a:cxnLst/>
            <a:rect l="l" t="t" r="r" b="b"/>
            <a:pathLst>
              <a:path w="8490985" h="4091111">
                <a:moveTo>
                  <a:pt x="0" y="0"/>
                </a:moveTo>
                <a:lnTo>
                  <a:pt x="8490985" y="0"/>
                </a:lnTo>
                <a:lnTo>
                  <a:pt x="8490985" y="4091111"/>
                </a:lnTo>
                <a:lnTo>
                  <a:pt x="0" y="409111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3" name="Group 13"/>
          <p:cNvGrpSpPr/>
          <p:nvPr/>
        </p:nvGrpSpPr>
        <p:grpSpPr>
          <a:xfrm>
            <a:off x="14059881" y="4957303"/>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16" name="Freeform 16"/>
          <p:cNvSpPr/>
          <p:nvPr/>
        </p:nvSpPr>
        <p:spPr>
          <a:xfrm>
            <a:off x="1661214" y="5409928"/>
            <a:ext cx="2101585" cy="2101585"/>
          </a:xfrm>
          <a:custGeom>
            <a:avLst/>
            <a:gdLst/>
            <a:ahLst/>
            <a:cxnLst/>
            <a:rect l="l" t="t" r="r" b="b"/>
            <a:pathLst>
              <a:path w="2101585" h="2101585">
                <a:moveTo>
                  <a:pt x="0" y="0"/>
                </a:moveTo>
                <a:lnTo>
                  <a:pt x="2101585" y="0"/>
                </a:lnTo>
                <a:lnTo>
                  <a:pt x="2101585" y="2101585"/>
                </a:lnTo>
                <a:lnTo>
                  <a:pt x="0" y="21015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a:off x="6056814" y="5508244"/>
            <a:ext cx="2003269" cy="2003269"/>
          </a:xfrm>
          <a:custGeom>
            <a:avLst/>
            <a:gdLst/>
            <a:ahLst/>
            <a:cxnLst/>
            <a:rect l="l" t="t" r="r" b="b"/>
            <a:pathLst>
              <a:path w="2003269" h="2003269">
                <a:moveTo>
                  <a:pt x="0" y="0"/>
                </a:moveTo>
                <a:lnTo>
                  <a:pt x="2003270" y="0"/>
                </a:lnTo>
                <a:lnTo>
                  <a:pt x="2003270" y="2003269"/>
                </a:lnTo>
                <a:lnTo>
                  <a:pt x="0" y="200326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Freeform 18"/>
          <p:cNvSpPr/>
          <p:nvPr/>
        </p:nvSpPr>
        <p:spPr>
          <a:xfrm>
            <a:off x="10613345" y="5471124"/>
            <a:ext cx="1368572" cy="1826978"/>
          </a:xfrm>
          <a:custGeom>
            <a:avLst/>
            <a:gdLst/>
            <a:ahLst/>
            <a:cxnLst/>
            <a:rect l="l" t="t" r="r" b="b"/>
            <a:pathLst>
              <a:path w="1368572" h="1826978">
                <a:moveTo>
                  <a:pt x="0" y="0"/>
                </a:moveTo>
                <a:lnTo>
                  <a:pt x="1368572" y="0"/>
                </a:lnTo>
                <a:lnTo>
                  <a:pt x="1368572" y="1826977"/>
                </a:lnTo>
                <a:lnTo>
                  <a:pt x="0" y="182697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9" name="Freeform 19"/>
          <p:cNvSpPr/>
          <p:nvPr/>
        </p:nvSpPr>
        <p:spPr>
          <a:xfrm>
            <a:off x="14497758" y="5295870"/>
            <a:ext cx="2276839" cy="2276839"/>
          </a:xfrm>
          <a:custGeom>
            <a:avLst/>
            <a:gdLst/>
            <a:ahLst/>
            <a:cxnLst/>
            <a:rect l="l" t="t" r="r" b="b"/>
            <a:pathLst>
              <a:path w="2276839" h="2276839">
                <a:moveTo>
                  <a:pt x="0" y="0"/>
                </a:moveTo>
                <a:lnTo>
                  <a:pt x="2276839" y="0"/>
                </a:lnTo>
                <a:lnTo>
                  <a:pt x="2276839" y="2276838"/>
                </a:lnTo>
                <a:lnTo>
                  <a:pt x="0" y="227683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0" name="TextBox 20"/>
          <p:cNvSpPr txBox="1"/>
          <p:nvPr/>
        </p:nvSpPr>
        <p:spPr>
          <a:xfrm>
            <a:off x="1028700" y="1419583"/>
            <a:ext cx="10460945" cy="774507"/>
          </a:xfrm>
          <a:prstGeom prst="rect">
            <a:avLst/>
          </a:prstGeom>
        </p:spPr>
        <p:txBody>
          <a:bodyPr lIns="0" tIns="0" rIns="0" bIns="0" rtlCol="0" anchor="t">
            <a:spAutoFit/>
          </a:bodyPr>
          <a:lstStyle/>
          <a:p>
            <a:pPr algn="l">
              <a:lnSpc>
                <a:spcPts val="5615"/>
              </a:lnSpc>
            </a:pPr>
            <a:r>
              <a:rPr lang="en-US" sz="5199">
                <a:solidFill>
                  <a:srgbClr val="070707"/>
                </a:solidFill>
                <a:latin typeface="Poppins"/>
                <a:ea typeface="Poppins"/>
                <a:cs typeface="Poppins"/>
                <a:sym typeface="Poppins"/>
              </a:rPr>
              <a:t>Course Enrollment</a:t>
            </a:r>
          </a:p>
        </p:txBody>
      </p:sp>
      <p:sp>
        <p:nvSpPr>
          <p:cNvPr id="21" name="TextBox 21"/>
          <p:cNvSpPr txBox="1"/>
          <p:nvPr/>
        </p:nvSpPr>
        <p:spPr>
          <a:xfrm>
            <a:off x="1028700"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Search Course</a:t>
            </a:r>
          </a:p>
        </p:txBody>
      </p:sp>
      <p:sp>
        <p:nvSpPr>
          <p:cNvPr id="22" name="TextBox 22"/>
          <p:cNvSpPr txBox="1"/>
          <p:nvPr/>
        </p:nvSpPr>
        <p:spPr>
          <a:xfrm>
            <a:off x="5329383"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Add to Cart</a:t>
            </a:r>
          </a:p>
        </p:txBody>
      </p:sp>
      <p:sp>
        <p:nvSpPr>
          <p:cNvPr id="23" name="TextBox 23"/>
          <p:cNvSpPr txBox="1"/>
          <p:nvPr/>
        </p:nvSpPr>
        <p:spPr>
          <a:xfrm>
            <a:off x="9625715"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Confirm</a:t>
            </a:r>
          </a:p>
        </p:txBody>
      </p:sp>
      <p:sp>
        <p:nvSpPr>
          <p:cNvPr id="24" name="TextBox 24"/>
          <p:cNvSpPr txBox="1"/>
          <p:nvPr/>
        </p:nvSpPr>
        <p:spPr>
          <a:xfrm>
            <a:off x="14059881"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Login page</a:t>
            </a:r>
          </a:p>
        </p:txBody>
      </p:sp>
      <p:sp>
        <p:nvSpPr>
          <p:cNvPr id="25" name="TextBox 25"/>
          <p:cNvSpPr txBox="1"/>
          <p:nvPr/>
        </p:nvSpPr>
        <p:spPr>
          <a:xfrm>
            <a:off x="1123669" y="2688078"/>
            <a:ext cx="14860409" cy="1964059"/>
          </a:xfrm>
          <a:prstGeom prst="rect">
            <a:avLst/>
          </a:prstGeom>
        </p:spPr>
        <p:txBody>
          <a:bodyPr lIns="0" tIns="0" rIns="0" bIns="0" rtlCol="0" anchor="t">
            <a:spAutoFit/>
          </a:bodyPr>
          <a:lstStyle/>
          <a:p>
            <a:pPr marL="600334" lvl="1" indent="-300167" algn="l">
              <a:lnSpc>
                <a:spcPts val="3920"/>
              </a:lnSpc>
              <a:buFont typeface="Arial"/>
              <a:buChar char="•"/>
            </a:pPr>
            <a:r>
              <a:rPr lang="en-US" sz="2780">
                <a:solidFill>
                  <a:srgbClr val="272525"/>
                </a:solidFill>
                <a:latin typeface="Atkinson Hyperlegible"/>
                <a:ea typeface="Atkinson Hyperlegible"/>
                <a:cs typeface="Atkinson Hyperlegible"/>
                <a:sym typeface="Atkinson Hyperlegible"/>
              </a:rPr>
              <a:t>Easy course search and registration for customers.</a:t>
            </a:r>
          </a:p>
          <a:p>
            <a:pPr marL="600334" lvl="1" indent="-300167" algn="l">
              <a:lnSpc>
                <a:spcPts val="3920"/>
              </a:lnSpc>
              <a:buFont typeface="Arial"/>
              <a:buChar char="•"/>
            </a:pPr>
            <a:r>
              <a:rPr lang="en-US" sz="2780">
                <a:solidFill>
                  <a:srgbClr val="272525"/>
                </a:solidFill>
                <a:latin typeface="Atkinson Hyperlegible"/>
                <a:ea typeface="Atkinson Hyperlegible"/>
                <a:cs typeface="Atkinson Hyperlegible"/>
                <a:sym typeface="Atkinson Hyperlegible"/>
              </a:rPr>
              <a:t>Boosts customer motivation to sign up.</a:t>
            </a:r>
          </a:p>
          <a:p>
            <a:pPr marL="600334" lvl="1" indent="-300167" algn="l">
              <a:lnSpc>
                <a:spcPts val="3920"/>
              </a:lnSpc>
              <a:buFont typeface="Arial"/>
              <a:buChar char="•"/>
            </a:pPr>
            <a:r>
              <a:rPr lang="en-US" sz="2780">
                <a:solidFill>
                  <a:srgbClr val="272525"/>
                </a:solidFill>
                <a:latin typeface="Atkinson Hyperlegible"/>
                <a:ea typeface="Atkinson Hyperlegible"/>
                <a:cs typeface="Atkinson Hyperlegible"/>
                <a:sym typeface="Atkinson Hyperlegible"/>
              </a:rPr>
              <a:t>Resolves issues with availability checks and complex payments.</a:t>
            </a:r>
          </a:p>
          <a:p>
            <a:pPr algn="l">
              <a:lnSpc>
                <a:spcPts val="3920"/>
              </a:lnSpc>
            </a:pPr>
            <a:endParaRPr lang="en-US" sz="2780">
              <a:solidFill>
                <a:srgbClr val="272525"/>
              </a:solidFill>
              <a:latin typeface="Atkinson Hyperlegible"/>
              <a:ea typeface="Atkinson Hyperlegible"/>
              <a:cs typeface="Atkinson Hyperlegible"/>
              <a:sym typeface="Atkinson Hyperlegible"/>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31591" y="2036255"/>
            <a:ext cx="7077445" cy="0"/>
          </a:xfrm>
          <a:prstGeom prst="line">
            <a:avLst/>
          </a:prstGeom>
          <a:ln w="19050" cap="rnd">
            <a:solidFill>
              <a:srgbClr val="FFB923"/>
            </a:solidFill>
            <a:prstDash val="solid"/>
            <a:headEnd type="none" w="sm" len="sm"/>
            <a:tailEnd type="none" w="sm" len="sm"/>
          </a:ln>
        </p:spPr>
      </p:sp>
      <p:sp>
        <p:nvSpPr>
          <p:cNvPr id="3" name="TextBox 3"/>
          <p:cNvSpPr txBox="1"/>
          <p:nvPr/>
        </p:nvSpPr>
        <p:spPr>
          <a:xfrm>
            <a:off x="7088462" y="7551827"/>
            <a:ext cx="6462898" cy="1153795"/>
          </a:xfrm>
          <a:prstGeom prst="rect">
            <a:avLst/>
          </a:prstGeom>
        </p:spPr>
        <p:txBody>
          <a:bodyPr lIns="0" tIns="0" rIns="0" bIns="0" rtlCol="0" anchor="t">
            <a:spAutoFit/>
          </a:bodyPr>
          <a:lstStyle/>
          <a:p>
            <a:pPr algn="l">
              <a:lnSpc>
                <a:spcPts val="3079"/>
              </a:lnSpc>
            </a:pPr>
            <a:r>
              <a:rPr lang="en-US" sz="2199">
                <a:solidFill>
                  <a:srgbClr val="000000"/>
                </a:solidFill>
                <a:latin typeface="Clear Sans"/>
                <a:ea typeface="Clear Sans"/>
                <a:cs typeface="Clear Sans"/>
                <a:sym typeface="Clear Sans"/>
              </a:rPr>
              <a:t>Users can view available courses directly on the calendar for easy access to schedules.</a:t>
            </a:r>
          </a:p>
          <a:p>
            <a:pPr algn="l">
              <a:lnSpc>
                <a:spcPts val="3079"/>
              </a:lnSpc>
            </a:pPr>
            <a:endParaRPr lang="en-US" sz="2199">
              <a:solidFill>
                <a:srgbClr val="000000"/>
              </a:solidFill>
              <a:latin typeface="Clear Sans"/>
              <a:ea typeface="Clear Sans"/>
              <a:cs typeface="Clear Sans"/>
              <a:sym typeface="Clear Sans"/>
            </a:endParaRPr>
          </a:p>
        </p:txBody>
      </p:sp>
      <p:sp>
        <p:nvSpPr>
          <p:cNvPr id="4" name="AutoShape 4"/>
          <p:cNvSpPr/>
          <p:nvPr/>
        </p:nvSpPr>
        <p:spPr>
          <a:xfrm>
            <a:off x="7088462" y="7225766"/>
            <a:ext cx="6217194" cy="9525"/>
          </a:xfrm>
          <a:prstGeom prst="line">
            <a:avLst/>
          </a:prstGeom>
          <a:ln w="19050" cap="rnd">
            <a:solidFill>
              <a:srgbClr val="FFB923"/>
            </a:solidFill>
            <a:prstDash val="solid"/>
            <a:headEnd type="none" w="sm" len="sm"/>
            <a:tailEnd type="none" w="sm" len="sm"/>
          </a:ln>
        </p:spPr>
      </p:sp>
      <p:sp>
        <p:nvSpPr>
          <p:cNvPr id="5" name="Freeform 5"/>
          <p:cNvSpPr/>
          <p:nvPr/>
        </p:nvSpPr>
        <p:spPr>
          <a:xfrm rot="5400000">
            <a:off x="1276177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xmlns="" r:embed="rId3"/>
                </a:ext>
              </a:extLst>
            </a:blip>
            <a:stretch>
              <a:fillRect l="-171" t="-308623" r="-7088" b="-1042730"/>
            </a:stretch>
          </a:blipFill>
        </p:spPr>
      </p:sp>
      <p:sp>
        <p:nvSpPr>
          <p:cNvPr id="6" name="Freeform 6"/>
          <p:cNvSpPr/>
          <p:nvPr/>
        </p:nvSpPr>
        <p:spPr>
          <a:xfrm rot="-10042134">
            <a:off x="-2898932" y="8474908"/>
            <a:ext cx="7521893" cy="3624185"/>
          </a:xfrm>
          <a:custGeom>
            <a:avLst/>
            <a:gdLst/>
            <a:ahLst/>
            <a:cxnLst/>
            <a:rect l="l" t="t" r="r" b="b"/>
            <a:pathLst>
              <a:path w="7521893" h="3624185">
                <a:moveTo>
                  <a:pt x="0" y="0"/>
                </a:moveTo>
                <a:lnTo>
                  <a:pt x="7521893" y="0"/>
                </a:lnTo>
                <a:lnTo>
                  <a:pt x="7521893" y="3624184"/>
                </a:lnTo>
                <a:lnTo>
                  <a:pt x="0" y="362418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418793" y="1770516"/>
            <a:ext cx="7316803" cy="4825715"/>
          </a:xfrm>
          <a:custGeom>
            <a:avLst/>
            <a:gdLst/>
            <a:ahLst/>
            <a:cxnLst/>
            <a:rect l="l" t="t" r="r" b="b"/>
            <a:pathLst>
              <a:path w="7316803" h="4825715">
                <a:moveTo>
                  <a:pt x="0" y="0"/>
                </a:moveTo>
                <a:lnTo>
                  <a:pt x="7316803" y="0"/>
                </a:lnTo>
                <a:lnTo>
                  <a:pt x="7316803" y="4825715"/>
                </a:lnTo>
                <a:lnTo>
                  <a:pt x="0" y="4825715"/>
                </a:lnTo>
                <a:lnTo>
                  <a:pt x="0" y="0"/>
                </a:lnTo>
                <a:close/>
              </a:path>
            </a:pathLst>
          </a:custGeom>
          <a:blipFill>
            <a:blip r:embed="rId6"/>
            <a:stretch>
              <a:fillRect t="-1889" b="-21774"/>
            </a:stretch>
          </a:blipFill>
          <a:ln w="38100" cap="sq">
            <a:solidFill>
              <a:srgbClr val="FFB001"/>
            </a:solidFill>
            <a:prstDash val="solid"/>
            <a:miter/>
          </a:ln>
        </p:spPr>
      </p:sp>
      <p:sp>
        <p:nvSpPr>
          <p:cNvPr id="8" name="Freeform 8"/>
          <p:cNvSpPr/>
          <p:nvPr/>
        </p:nvSpPr>
        <p:spPr>
          <a:xfrm>
            <a:off x="1418793" y="6768599"/>
            <a:ext cx="5048446" cy="1855496"/>
          </a:xfrm>
          <a:custGeom>
            <a:avLst/>
            <a:gdLst/>
            <a:ahLst/>
            <a:cxnLst/>
            <a:rect l="l" t="t" r="r" b="b"/>
            <a:pathLst>
              <a:path w="5048446" h="1855496">
                <a:moveTo>
                  <a:pt x="0" y="0"/>
                </a:moveTo>
                <a:lnTo>
                  <a:pt x="5048445" y="0"/>
                </a:lnTo>
                <a:lnTo>
                  <a:pt x="5048445" y="1855496"/>
                </a:lnTo>
                <a:lnTo>
                  <a:pt x="0" y="1855496"/>
                </a:lnTo>
                <a:lnTo>
                  <a:pt x="0" y="0"/>
                </a:lnTo>
                <a:close/>
              </a:path>
            </a:pathLst>
          </a:custGeom>
          <a:blipFill>
            <a:blip r:embed="rId7"/>
            <a:stretch>
              <a:fillRect l="-5894"/>
            </a:stretch>
          </a:blipFill>
          <a:ln w="38100" cap="sq">
            <a:solidFill>
              <a:srgbClr val="FFDC5D"/>
            </a:solidFill>
            <a:prstDash val="solid"/>
            <a:miter/>
          </a:ln>
        </p:spPr>
      </p:sp>
      <p:sp>
        <p:nvSpPr>
          <p:cNvPr id="9" name="Freeform 9"/>
          <p:cNvSpPr/>
          <p:nvPr/>
        </p:nvSpPr>
        <p:spPr>
          <a:xfrm>
            <a:off x="9531591" y="3171529"/>
            <a:ext cx="7077445" cy="2796957"/>
          </a:xfrm>
          <a:custGeom>
            <a:avLst/>
            <a:gdLst/>
            <a:ahLst/>
            <a:cxnLst/>
            <a:rect l="l" t="t" r="r" b="b"/>
            <a:pathLst>
              <a:path w="7077445" h="2796957">
                <a:moveTo>
                  <a:pt x="0" y="0"/>
                </a:moveTo>
                <a:lnTo>
                  <a:pt x="7077445" y="0"/>
                </a:lnTo>
                <a:lnTo>
                  <a:pt x="7077445" y="2796957"/>
                </a:lnTo>
                <a:lnTo>
                  <a:pt x="0" y="2796957"/>
                </a:lnTo>
                <a:lnTo>
                  <a:pt x="0" y="0"/>
                </a:lnTo>
                <a:close/>
              </a:path>
            </a:pathLst>
          </a:custGeom>
          <a:blipFill>
            <a:blip r:embed="rId8"/>
            <a:stretch>
              <a:fillRect r="-3550" b="-10378"/>
            </a:stretch>
          </a:blipFill>
          <a:ln w="38100" cap="sq">
            <a:solidFill>
              <a:srgbClr val="000000"/>
            </a:solidFill>
            <a:prstDash val="solid"/>
            <a:miter/>
          </a:ln>
        </p:spPr>
      </p:sp>
      <p:sp>
        <p:nvSpPr>
          <p:cNvPr id="10" name="TextBox 10"/>
          <p:cNvSpPr txBox="1"/>
          <p:nvPr/>
        </p:nvSpPr>
        <p:spPr>
          <a:xfrm>
            <a:off x="9144000" y="1550513"/>
            <a:ext cx="4847329" cy="485742"/>
          </a:xfrm>
          <a:prstGeom prst="rect">
            <a:avLst/>
          </a:prstGeom>
        </p:spPr>
        <p:txBody>
          <a:bodyPr lIns="0" tIns="0" rIns="0" bIns="0" rtlCol="0" anchor="t">
            <a:spAutoFit/>
          </a:bodyPr>
          <a:lstStyle/>
          <a:p>
            <a:pPr algn="ctr">
              <a:lnSpc>
                <a:spcPts val="3900"/>
              </a:lnSpc>
            </a:pPr>
            <a:r>
              <a:rPr lang="en-US" sz="3000" b="1" spc="120">
                <a:solidFill>
                  <a:srgbClr val="000000"/>
                </a:solidFill>
                <a:latin typeface="Clear Sans Medium"/>
                <a:ea typeface="Clear Sans Medium"/>
                <a:cs typeface="Clear Sans Medium"/>
                <a:sym typeface="Clear Sans Medium"/>
              </a:rPr>
              <a:t>TEACHER'S PROFILE </a:t>
            </a:r>
          </a:p>
        </p:txBody>
      </p:sp>
      <p:sp>
        <p:nvSpPr>
          <p:cNvPr id="11" name="TextBox 11"/>
          <p:cNvSpPr txBox="1"/>
          <p:nvPr/>
        </p:nvSpPr>
        <p:spPr>
          <a:xfrm>
            <a:off x="9531591" y="2208234"/>
            <a:ext cx="7077445" cy="763270"/>
          </a:xfrm>
          <a:prstGeom prst="rect">
            <a:avLst/>
          </a:prstGeom>
        </p:spPr>
        <p:txBody>
          <a:bodyPr lIns="0" tIns="0" rIns="0" bIns="0" rtlCol="0" anchor="t">
            <a:spAutoFit/>
          </a:bodyPr>
          <a:lstStyle/>
          <a:p>
            <a:pPr algn="l">
              <a:lnSpc>
                <a:spcPts val="3079"/>
              </a:lnSpc>
            </a:pPr>
            <a:r>
              <a:rPr lang="en-US" sz="2199">
                <a:solidFill>
                  <a:srgbClr val="000000"/>
                </a:solidFill>
                <a:latin typeface="Clear Sans"/>
                <a:ea typeface="Clear Sans"/>
                <a:cs typeface="Clear Sans"/>
                <a:sym typeface="Clear Sans"/>
              </a:rPr>
              <a:t>On the teacher's profile page, users can click on a teacher's name to see the courses they teach.</a:t>
            </a:r>
          </a:p>
        </p:txBody>
      </p:sp>
      <p:sp>
        <p:nvSpPr>
          <p:cNvPr id="12" name="TextBox 12"/>
          <p:cNvSpPr txBox="1"/>
          <p:nvPr/>
        </p:nvSpPr>
        <p:spPr>
          <a:xfrm>
            <a:off x="6842758" y="6740024"/>
            <a:ext cx="4847329" cy="485742"/>
          </a:xfrm>
          <a:prstGeom prst="rect">
            <a:avLst/>
          </a:prstGeom>
        </p:spPr>
        <p:txBody>
          <a:bodyPr lIns="0" tIns="0" rIns="0" bIns="0" rtlCol="0" anchor="t">
            <a:spAutoFit/>
          </a:bodyPr>
          <a:lstStyle/>
          <a:p>
            <a:pPr algn="ctr">
              <a:lnSpc>
                <a:spcPts val="3900"/>
              </a:lnSpc>
            </a:pPr>
            <a:r>
              <a:rPr lang="en-US" sz="3000" b="1" spc="120">
                <a:solidFill>
                  <a:srgbClr val="000000"/>
                </a:solidFill>
                <a:latin typeface="Clear Sans Medium"/>
                <a:ea typeface="Clear Sans Medium"/>
                <a:cs typeface="Clear Sans Medium"/>
                <a:sym typeface="Clear Sans Medium"/>
              </a:rPr>
              <a:t>CALENDAR SCHEDULES</a:t>
            </a:r>
          </a:p>
        </p:txBody>
      </p:sp>
      <p:sp>
        <p:nvSpPr>
          <p:cNvPr id="13" name="TextBox 13"/>
          <p:cNvSpPr txBox="1"/>
          <p:nvPr/>
        </p:nvSpPr>
        <p:spPr>
          <a:xfrm>
            <a:off x="1418793" y="798248"/>
            <a:ext cx="4885986" cy="824865"/>
          </a:xfrm>
          <a:prstGeom prst="rect">
            <a:avLst/>
          </a:prstGeom>
        </p:spPr>
        <p:txBody>
          <a:bodyPr lIns="0" tIns="0" rIns="0" bIns="0" rtlCol="0" anchor="t">
            <a:spAutoFit/>
          </a:bodyPr>
          <a:lstStyle/>
          <a:p>
            <a:pPr algn="l">
              <a:lnSpc>
                <a:spcPts val="6239"/>
              </a:lnSpc>
            </a:pPr>
            <a:r>
              <a:rPr lang="en-US" sz="4799" spc="143">
                <a:solidFill>
                  <a:srgbClr val="070707"/>
                </a:solidFill>
                <a:latin typeface="Poppins"/>
                <a:ea typeface="Poppins"/>
                <a:cs typeface="Poppins"/>
                <a:sym typeface="Poppins"/>
              </a:rPr>
              <a:t>Multiple Entry</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073400" y="1485867"/>
            <a:ext cx="7077445" cy="0"/>
          </a:xfrm>
          <a:prstGeom prst="line">
            <a:avLst/>
          </a:prstGeom>
          <a:ln w="19050" cap="rnd">
            <a:solidFill>
              <a:srgbClr val="FFB923"/>
            </a:solidFill>
            <a:prstDash val="solid"/>
            <a:headEnd type="none" w="sm" len="sm"/>
            <a:tailEnd type="none" w="sm" len="sm"/>
          </a:ln>
        </p:spPr>
      </p:sp>
      <p:sp>
        <p:nvSpPr>
          <p:cNvPr id="3" name="Freeform 3"/>
          <p:cNvSpPr/>
          <p:nvPr/>
        </p:nvSpPr>
        <p:spPr>
          <a:xfrm rot="5400000">
            <a:off x="12761773"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xmlns="" r:embed="rId3"/>
                </a:ext>
              </a:extLst>
            </a:blip>
            <a:stretch>
              <a:fillRect l="-171" t="-308623" r="-7088" b="-1042730"/>
            </a:stretch>
          </a:blipFill>
        </p:spPr>
      </p:sp>
      <p:sp>
        <p:nvSpPr>
          <p:cNvPr id="4" name="Freeform 4"/>
          <p:cNvSpPr/>
          <p:nvPr/>
        </p:nvSpPr>
        <p:spPr>
          <a:xfrm rot="-10042134">
            <a:off x="-2898932" y="8474908"/>
            <a:ext cx="7521893" cy="3624185"/>
          </a:xfrm>
          <a:custGeom>
            <a:avLst/>
            <a:gdLst/>
            <a:ahLst/>
            <a:cxnLst/>
            <a:rect l="l" t="t" r="r" b="b"/>
            <a:pathLst>
              <a:path w="7521893" h="3624185">
                <a:moveTo>
                  <a:pt x="0" y="0"/>
                </a:moveTo>
                <a:lnTo>
                  <a:pt x="7521893" y="0"/>
                </a:lnTo>
                <a:lnTo>
                  <a:pt x="7521893" y="3624184"/>
                </a:lnTo>
                <a:lnTo>
                  <a:pt x="0" y="362418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206759" y="1750538"/>
            <a:ext cx="15733282" cy="8453903"/>
          </a:xfrm>
          <a:custGeom>
            <a:avLst/>
            <a:gdLst/>
            <a:ahLst/>
            <a:cxnLst/>
            <a:rect l="l" t="t" r="r" b="b"/>
            <a:pathLst>
              <a:path w="15733282" h="8453903">
                <a:moveTo>
                  <a:pt x="0" y="0"/>
                </a:moveTo>
                <a:lnTo>
                  <a:pt x="15733282" y="0"/>
                </a:lnTo>
                <a:lnTo>
                  <a:pt x="15733282" y="8453904"/>
                </a:lnTo>
                <a:lnTo>
                  <a:pt x="0" y="8453904"/>
                </a:lnTo>
                <a:lnTo>
                  <a:pt x="0" y="0"/>
                </a:lnTo>
                <a:close/>
              </a:path>
            </a:pathLst>
          </a:custGeom>
          <a:blipFill>
            <a:blip r:embed="rId6"/>
            <a:stretch>
              <a:fillRect b="-13990"/>
            </a:stretch>
          </a:blipFill>
        </p:spPr>
      </p:sp>
      <p:grpSp>
        <p:nvGrpSpPr>
          <p:cNvPr id="6" name="Group 6"/>
          <p:cNvGrpSpPr/>
          <p:nvPr/>
        </p:nvGrpSpPr>
        <p:grpSpPr>
          <a:xfrm>
            <a:off x="1206759" y="1750538"/>
            <a:ext cx="15733282" cy="7819270"/>
            <a:chOff x="0" y="0"/>
            <a:chExt cx="4143745" cy="2059396"/>
          </a:xfrm>
        </p:grpSpPr>
        <p:sp>
          <p:nvSpPr>
            <p:cNvPr id="7" name="Freeform 7"/>
            <p:cNvSpPr/>
            <p:nvPr/>
          </p:nvSpPr>
          <p:spPr>
            <a:xfrm>
              <a:off x="0" y="0"/>
              <a:ext cx="4143745" cy="2059396"/>
            </a:xfrm>
            <a:custGeom>
              <a:avLst/>
              <a:gdLst/>
              <a:ahLst/>
              <a:cxnLst/>
              <a:rect l="l" t="t" r="r" b="b"/>
              <a:pathLst>
                <a:path w="4143745" h="2059396">
                  <a:moveTo>
                    <a:pt x="0" y="0"/>
                  </a:moveTo>
                  <a:lnTo>
                    <a:pt x="4143745" y="0"/>
                  </a:lnTo>
                  <a:lnTo>
                    <a:pt x="4143745" y="2059396"/>
                  </a:lnTo>
                  <a:lnTo>
                    <a:pt x="0" y="2059396"/>
                  </a:lnTo>
                  <a:close/>
                </a:path>
              </a:pathLst>
            </a:custGeom>
            <a:solidFill>
              <a:srgbClr val="000000">
                <a:alpha val="0"/>
              </a:srgbClr>
            </a:solidFill>
            <a:ln w="38100" cap="sq">
              <a:solidFill>
                <a:srgbClr val="FFB001"/>
              </a:solidFill>
              <a:prstDash val="solid"/>
              <a:miter/>
            </a:ln>
          </p:spPr>
        </p:sp>
        <p:sp>
          <p:nvSpPr>
            <p:cNvPr id="8" name="TextBox 8"/>
            <p:cNvSpPr txBox="1"/>
            <p:nvPr/>
          </p:nvSpPr>
          <p:spPr>
            <a:xfrm>
              <a:off x="0" y="0"/>
              <a:ext cx="4143745" cy="2059396"/>
            </a:xfrm>
            <a:prstGeom prst="rect">
              <a:avLst/>
            </a:prstGeom>
          </p:spPr>
          <p:txBody>
            <a:bodyPr lIns="50800" tIns="50800" rIns="50800" bIns="50800" rtlCol="0" anchor="ctr"/>
            <a:lstStyle/>
            <a:p>
              <a:pPr algn="ctr">
                <a:lnSpc>
                  <a:spcPts val="2138"/>
                </a:lnSpc>
              </a:pPr>
              <a:endParaRPr/>
            </a:p>
          </p:txBody>
        </p:sp>
      </p:grpSp>
      <p:sp>
        <p:nvSpPr>
          <p:cNvPr id="9" name="TextBox 9"/>
          <p:cNvSpPr txBox="1"/>
          <p:nvPr/>
        </p:nvSpPr>
        <p:spPr>
          <a:xfrm>
            <a:off x="9073400" y="820898"/>
            <a:ext cx="1418672" cy="485775"/>
          </a:xfrm>
          <a:prstGeom prst="rect">
            <a:avLst/>
          </a:prstGeom>
        </p:spPr>
        <p:txBody>
          <a:bodyPr lIns="0" tIns="0" rIns="0" bIns="0" rtlCol="0" anchor="t">
            <a:spAutoFit/>
          </a:bodyPr>
          <a:lstStyle/>
          <a:p>
            <a:pPr algn="ctr">
              <a:lnSpc>
                <a:spcPts val="3900"/>
              </a:lnSpc>
            </a:pPr>
            <a:r>
              <a:rPr lang="en-US" sz="3000" spc="120">
                <a:solidFill>
                  <a:srgbClr val="000000"/>
                </a:solidFill>
                <a:latin typeface="Clear Sans"/>
                <a:ea typeface="Clear Sans"/>
                <a:cs typeface="Clear Sans"/>
                <a:sym typeface="Clear Sans"/>
              </a:rPr>
              <a:t>ADMIN</a:t>
            </a:r>
          </a:p>
        </p:txBody>
      </p:sp>
      <p:sp>
        <p:nvSpPr>
          <p:cNvPr id="10" name="TextBox 10"/>
          <p:cNvSpPr txBox="1"/>
          <p:nvPr/>
        </p:nvSpPr>
        <p:spPr>
          <a:xfrm>
            <a:off x="11023755" y="677388"/>
            <a:ext cx="5734898" cy="763270"/>
          </a:xfrm>
          <a:prstGeom prst="rect">
            <a:avLst/>
          </a:prstGeom>
        </p:spPr>
        <p:txBody>
          <a:bodyPr lIns="0" tIns="0" rIns="0" bIns="0" rtlCol="0" anchor="t">
            <a:spAutoFit/>
          </a:bodyPr>
          <a:lstStyle/>
          <a:p>
            <a:pPr algn="l">
              <a:lnSpc>
                <a:spcPts val="3079"/>
              </a:lnSpc>
            </a:pPr>
            <a:r>
              <a:rPr lang="en-US" sz="2199">
                <a:solidFill>
                  <a:srgbClr val="000000"/>
                </a:solidFill>
                <a:latin typeface="Clear Sans"/>
                <a:ea typeface="Clear Sans"/>
                <a:cs typeface="Clear Sans"/>
                <a:sym typeface="Clear Sans"/>
              </a:rPr>
              <a:t>On the admin's page can search and delete of all the classes.</a:t>
            </a:r>
          </a:p>
        </p:txBody>
      </p:sp>
      <p:sp>
        <p:nvSpPr>
          <p:cNvPr id="11" name="TextBox 11"/>
          <p:cNvSpPr txBox="1"/>
          <p:nvPr/>
        </p:nvSpPr>
        <p:spPr>
          <a:xfrm>
            <a:off x="1418793" y="754223"/>
            <a:ext cx="7267017" cy="824865"/>
          </a:xfrm>
          <a:prstGeom prst="rect">
            <a:avLst/>
          </a:prstGeom>
        </p:spPr>
        <p:txBody>
          <a:bodyPr lIns="0" tIns="0" rIns="0" bIns="0" rtlCol="0" anchor="t">
            <a:spAutoFit/>
          </a:bodyPr>
          <a:lstStyle/>
          <a:p>
            <a:pPr algn="l">
              <a:lnSpc>
                <a:spcPts val="6239"/>
              </a:lnSpc>
            </a:pPr>
            <a:r>
              <a:rPr lang="en-US" sz="4799" spc="143">
                <a:solidFill>
                  <a:srgbClr val="070707"/>
                </a:solidFill>
                <a:latin typeface="Poppins"/>
                <a:ea typeface="Poppins"/>
                <a:cs typeface="Poppins"/>
                <a:sym typeface="Poppins"/>
              </a:rPr>
              <a:t>Course Management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500353"/>
            <a:ext cx="18288000" cy="0"/>
          </a:xfrm>
          <a:prstGeom prst="line">
            <a:avLst/>
          </a:prstGeom>
          <a:ln w="200025" cap="flat">
            <a:solidFill>
              <a:srgbClr val="FAB227"/>
            </a:solidFill>
            <a:prstDash val="sysDash"/>
            <a:headEnd type="none" w="sm" len="sm"/>
            <a:tailEnd type="none" w="sm" len="sm"/>
          </a:ln>
        </p:spPr>
      </p:sp>
      <p:grpSp>
        <p:nvGrpSpPr>
          <p:cNvPr id="3" name="Group 3"/>
          <p:cNvGrpSpPr/>
          <p:nvPr/>
        </p:nvGrpSpPr>
        <p:grpSpPr>
          <a:xfrm>
            <a:off x="1167091" y="4957303"/>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6" name="Group 6"/>
          <p:cNvGrpSpPr/>
          <p:nvPr/>
        </p:nvGrpSpPr>
        <p:grpSpPr>
          <a:xfrm>
            <a:off x="5467774" y="4957303"/>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grpSp>
        <p:nvGrpSpPr>
          <p:cNvPr id="9" name="Group 9"/>
          <p:cNvGrpSpPr/>
          <p:nvPr/>
        </p:nvGrpSpPr>
        <p:grpSpPr>
          <a:xfrm>
            <a:off x="9764106" y="4957303"/>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12" name="Freeform 12"/>
          <p:cNvSpPr/>
          <p:nvPr/>
        </p:nvSpPr>
        <p:spPr>
          <a:xfrm rot="-10042134">
            <a:off x="10459864" y="-1176045"/>
            <a:ext cx="8490985" cy="4091111"/>
          </a:xfrm>
          <a:custGeom>
            <a:avLst/>
            <a:gdLst/>
            <a:ahLst/>
            <a:cxnLst/>
            <a:rect l="l" t="t" r="r" b="b"/>
            <a:pathLst>
              <a:path w="8490985" h="4091111">
                <a:moveTo>
                  <a:pt x="0" y="0"/>
                </a:moveTo>
                <a:lnTo>
                  <a:pt x="8490985" y="0"/>
                </a:lnTo>
                <a:lnTo>
                  <a:pt x="8490985" y="4091111"/>
                </a:lnTo>
                <a:lnTo>
                  <a:pt x="0" y="409111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3" name="Group 13"/>
          <p:cNvGrpSpPr/>
          <p:nvPr/>
        </p:nvGrpSpPr>
        <p:grpSpPr>
          <a:xfrm>
            <a:off x="14059881" y="4957303"/>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C5D"/>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2138"/>
                </a:lnSpc>
              </a:pPr>
              <a:endParaRPr/>
            </a:p>
          </p:txBody>
        </p:sp>
      </p:grpSp>
      <p:sp>
        <p:nvSpPr>
          <p:cNvPr id="16" name="Freeform 16"/>
          <p:cNvSpPr/>
          <p:nvPr/>
        </p:nvSpPr>
        <p:spPr>
          <a:xfrm>
            <a:off x="1916204" y="5580669"/>
            <a:ext cx="1587874" cy="1815657"/>
          </a:xfrm>
          <a:custGeom>
            <a:avLst/>
            <a:gdLst/>
            <a:ahLst/>
            <a:cxnLst/>
            <a:rect l="l" t="t" r="r" b="b"/>
            <a:pathLst>
              <a:path w="1587874" h="1815657">
                <a:moveTo>
                  <a:pt x="0" y="0"/>
                </a:moveTo>
                <a:lnTo>
                  <a:pt x="1587874" y="0"/>
                </a:lnTo>
                <a:lnTo>
                  <a:pt x="1587874" y="1815656"/>
                </a:lnTo>
                <a:lnTo>
                  <a:pt x="0" y="18156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a:off x="5972599" y="5558247"/>
            <a:ext cx="1915082" cy="1915082"/>
          </a:xfrm>
          <a:custGeom>
            <a:avLst/>
            <a:gdLst/>
            <a:ahLst/>
            <a:cxnLst/>
            <a:rect l="l" t="t" r="r" b="b"/>
            <a:pathLst>
              <a:path w="1915082" h="1915082">
                <a:moveTo>
                  <a:pt x="0" y="0"/>
                </a:moveTo>
                <a:lnTo>
                  <a:pt x="1915082" y="0"/>
                </a:lnTo>
                <a:lnTo>
                  <a:pt x="1915082" y="1915081"/>
                </a:lnTo>
                <a:lnTo>
                  <a:pt x="0" y="191508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Freeform 18"/>
          <p:cNvSpPr/>
          <p:nvPr/>
        </p:nvSpPr>
        <p:spPr>
          <a:xfrm>
            <a:off x="10631533" y="5450711"/>
            <a:ext cx="1446495" cy="1931001"/>
          </a:xfrm>
          <a:custGeom>
            <a:avLst/>
            <a:gdLst/>
            <a:ahLst/>
            <a:cxnLst/>
            <a:rect l="l" t="t" r="r" b="b"/>
            <a:pathLst>
              <a:path w="1446495" h="1931001">
                <a:moveTo>
                  <a:pt x="0" y="0"/>
                </a:moveTo>
                <a:lnTo>
                  <a:pt x="1446495" y="0"/>
                </a:lnTo>
                <a:lnTo>
                  <a:pt x="1446495" y="1931001"/>
                </a:lnTo>
                <a:lnTo>
                  <a:pt x="0" y="193100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9" name="Freeform 19"/>
          <p:cNvSpPr/>
          <p:nvPr/>
        </p:nvSpPr>
        <p:spPr>
          <a:xfrm>
            <a:off x="14650431" y="5460236"/>
            <a:ext cx="2070242" cy="2070242"/>
          </a:xfrm>
          <a:custGeom>
            <a:avLst/>
            <a:gdLst/>
            <a:ahLst/>
            <a:cxnLst/>
            <a:rect l="l" t="t" r="r" b="b"/>
            <a:pathLst>
              <a:path w="2070242" h="2070242">
                <a:moveTo>
                  <a:pt x="0" y="0"/>
                </a:moveTo>
                <a:lnTo>
                  <a:pt x="2070242" y="0"/>
                </a:lnTo>
                <a:lnTo>
                  <a:pt x="2070242" y="2070242"/>
                </a:lnTo>
                <a:lnTo>
                  <a:pt x="0" y="207024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0" name="TextBox 20"/>
          <p:cNvSpPr txBox="1"/>
          <p:nvPr/>
        </p:nvSpPr>
        <p:spPr>
          <a:xfrm>
            <a:off x="1028700" y="1454879"/>
            <a:ext cx="10460945" cy="774507"/>
          </a:xfrm>
          <a:prstGeom prst="rect">
            <a:avLst/>
          </a:prstGeom>
        </p:spPr>
        <p:txBody>
          <a:bodyPr lIns="0" tIns="0" rIns="0" bIns="0" rtlCol="0" anchor="t">
            <a:spAutoFit/>
          </a:bodyPr>
          <a:lstStyle/>
          <a:p>
            <a:pPr algn="l">
              <a:lnSpc>
                <a:spcPts val="5615"/>
              </a:lnSpc>
            </a:pPr>
            <a:r>
              <a:rPr lang="en-US" sz="5199">
                <a:solidFill>
                  <a:srgbClr val="070707"/>
                </a:solidFill>
                <a:latin typeface="Poppins"/>
                <a:ea typeface="Poppins"/>
                <a:cs typeface="Poppins"/>
                <a:sym typeface="Poppins"/>
              </a:rPr>
              <a:t>Studio Booking</a:t>
            </a:r>
          </a:p>
        </p:txBody>
      </p:sp>
      <p:sp>
        <p:nvSpPr>
          <p:cNvPr id="21" name="TextBox 21"/>
          <p:cNvSpPr txBox="1"/>
          <p:nvPr/>
        </p:nvSpPr>
        <p:spPr>
          <a:xfrm>
            <a:off x="1028700"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Check Date</a:t>
            </a:r>
          </a:p>
        </p:txBody>
      </p:sp>
      <p:sp>
        <p:nvSpPr>
          <p:cNvPr id="22" name="TextBox 22"/>
          <p:cNvSpPr txBox="1"/>
          <p:nvPr/>
        </p:nvSpPr>
        <p:spPr>
          <a:xfrm>
            <a:off x="5329383"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Setect Date</a:t>
            </a:r>
          </a:p>
        </p:txBody>
      </p:sp>
      <p:sp>
        <p:nvSpPr>
          <p:cNvPr id="23" name="TextBox 23"/>
          <p:cNvSpPr txBox="1"/>
          <p:nvPr/>
        </p:nvSpPr>
        <p:spPr>
          <a:xfrm>
            <a:off x="9625715"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Confirm available</a:t>
            </a:r>
          </a:p>
        </p:txBody>
      </p:sp>
      <p:sp>
        <p:nvSpPr>
          <p:cNvPr id="24" name="TextBox 24"/>
          <p:cNvSpPr txBox="1"/>
          <p:nvPr/>
        </p:nvSpPr>
        <p:spPr>
          <a:xfrm>
            <a:off x="14059881" y="8245754"/>
            <a:ext cx="3362882" cy="345796"/>
          </a:xfrm>
          <a:prstGeom prst="rect">
            <a:avLst/>
          </a:prstGeom>
        </p:spPr>
        <p:txBody>
          <a:bodyPr lIns="0" tIns="0" rIns="0" bIns="0" rtlCol="0" anchor="t">
            <a:spAutoFit/>
          </a:bodyPr>
          <a:lstStyle/>
          <a:p>
            <a:pPr algn="ctr">
              <a:lnSpc>
                <a:spcPts val="2653"/>
              </a:lnSpc>
            </a:pPr>
            <a:r>
              <a:rPr lang="en-US" sz="1979">
                <a:solidFill>
                  <a:srgbClr val="070707"/>
                </a:solidFill>
                <a:latin typeface="Poppins"/>
                <a:ea typeface="Poppins"/>
                <a:cs typeface="Poppins"/>
                <a:sym typeface="Poppins"/>
              </a:rPr>
              <a:t>Add to Cart</a:t>
            </a:r>
          </a:p>
        </p:txBody>
      </p:sp>
      <p:sp>
        <p:nvSpPr>
          <p:cNvPr id="25" name="TextBox 25"/>
          <p:cNvSpPr txBox="1"/>
          <p:nvPr/>
        </p:nvSpPr>
        <p:spPr>
          <a:xfrm>
            <a:off x="1167091" y="2686585"/>
            <a:ext cx="14860409" cy="1964059"/>
          </a:xfrm>
          <a:prstGeom prst="rect">
            <a:avLst/>
          </a:prstGeom>
        </p:spPr>
        <p:txBody>
          <a:bodyPr lIns="0" tIns="0" rIns="0" bIns="0" rtlCol="0" anchor="t">
            <a:spAutoFit/>
          </a:bodyPr>
          <a:lstStyle/>
          <a:p>
            <a:pPr marL="600334" lvl="1" indent="-300167" algn="l">
              <a:lnSpc>
                <a:spcPts val="3920"/>
              </a:lnSpc>
              <a:buFont typeface="Arial"/>
              <a:buChar char="•"/>
            </a:pPr>
            <a:r>
              <a:rPr lang="en-US" sz="2780">
                <a:solidFill>
                  <a:srgbClr val="272525"/>
                </a:solidFill>
                <a:latin typeface="Atkinson Hyperlegible"/>
                <a:ea typeface="Atkinson Hyperlegible"/>
                <a:cs typeface="Atkinson Hyperlegible"/>
                <a:sym typeface="Atkinson Hyperlegible"/>
              </a:rPr>
              <a:t>Instant room availability display</a:t>
            </a:r>
          </a:p>
          <a:p>
            <a:pPr marL="600334" lvl="1" indent="-300167" algn="l">
              <a:lnSpc>
                <a:spcPts val="3920"/>
              </a:lnSpc>
              <a:buFont typeface="Arial"/>
              <a:buChar char="•"/>
            </a:pPr>
            <a:r>
              <a:rPr lang="en-US" sz="2780">
                <a:solidFill>
                  <a:srgbClr val="272525"/>
                </a:solidFill>
                <a:latin typeface="Atkinson Hyperlegible"/>
                <a:ea typeface="Atkinson Hyperlegible"/>
                <a:cs typeface="Atkinson Hyperlegible"/>
                <a:sym typeface="Atkinson Hyperlegible"/>
              </a:rPr>
              <a:t>Reduces inquiries between customers and businesses</a:t>
            </a:r>
          </a:p>
          <a:p>
            <a:pPr algn="l">
              <a:lnSpc>
                <a:spcPts val="3920"/>
              </a:lnSpc>
            </a:pPr>
            <a:endParaRPr lang="en-US" sz="2780">
              <a:solidFill>
                <a:srgbClr val="272525"/>
              </a:solidFill>
              <a:latin typeface="Atkinson Hyperlegible"/>
              <a:ea typeface="Atkinson Hyperlegible"/>
              <a:cs typeface="Atkinson Hyperlegible"/>
              <a:sym typeface="Atkinson Hyperlegible"/>
            </a:endParaRPr>
          </a:p>
          <a:p>
            <a:pPr algn="l">
              <a:lnSpc>
                <a:spcPts val="3920"/>
              </a:lnSpc>
            </a:pPr>
            <a:endParaRPr lang="en-US" sz="2780">
              <a:solidFill>
                <a:srgbClr val="272525"/>
              </a:solidFill>
              <a:latin typeface="Atkinson Hyperlegible"/>
              <a:ea typeface="Atkinson Hyperlegible"/>
              <a:cs typeface="Atkinson Hyperlegible"/>
              <a:sym typeface="Atkinson Hyperlegibl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674</Words>
  <Application>Microsoft Office PowerPoint</Application>
  <PresentationFormat>自訂</PresentationFormat>
  <Paragraphs>130</Paragraphs>
  <Slides>19</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19</vt:i4>
      </vt:variant>
    </vt:vector>
  </HeadingPairs>
  <TitlesOfParts>
    <vt:vector size="30" baseType="lpstr">
      <vt:lpstr>Hammersmith One</vt:lpstr>
      <vt:lpstr>Arial</vt:lpstr>
      <vt:lpstr>Poppins Bold</vt:lpstr>
      <vt:lpstr>Poppins Heavy</vt:lpstr>
      <vt:lpstr>Clear Sans Bold</vt:lpstr>
      <vt:lpstr>Clear Sans</vt:lpstr>
      <vt:lpstr>Poppins</vt:lpstr>
      <vt:lpstr>Calibri</vt:lpstr>
      <vt:lpstr>Clear Sans Medium</vt:lpstr>
      <vt:lpstr>Atkinson Hyperlegible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April 1, 2025</dc:title>
  <cp:lastModifiedBy>lab321erb</cp:lastModifiedBy>
  <cp:revision>2</cp:revision>
  <dcterms:created xsi:type="dcterms:W3CDTF">2006-08-16T00:00:00Z</dcterms:created>
  <dcterms:modified xsi:type="dcterms:W3CDTF">2025-04-07T08:29:54Z</dcterms:modified>
  <dc:identifier>DAGi1Wda0tQ</dc:identifier>
</cp:coreProperties>
</file>